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6"/>
  </p:notesMasterIdLst>
  <p:sldIdLst>
    <p:sldId id="256" r:id="rId5"/>
    <p:sldId id="268" r:id="rId6"/>
    <p:sldId id="322" r:id="rId7"/>
    <p:sldId id="270" r:id="rId8"/>
    <p:sldId id="274" r:id="rId9"/>
    <p:sldId id="271" r:id="rId10"/>
    <p:sldId id="329" r:id="rId11"/>
    <p:sldId id="320" r:id="rId12"/>
    <p:sldId id="312" r:id="rId13"/>
    <p:sldId id="323" r:id="rId14"/>
    <p:sldId id="313" r:id="rId15"/>
    <p:sldId id="324" r:id="rId16"/>
    <p:sldId id="318" r:id="rId17"/>
    <p:sldId id="325" r:id="rId18"/>
    <p:sldId id="319" r:id="rId19"/>
    <p:sldId id="301" r:id="rId20"/>
    <p:sldId id="302" r:id="rId21"/>
    <p:sldId id="303" r:id="rId22"/>
    <p:sldId id="326" r:id="rId23"/>
    <p:sldId id="327" r:id="rId24"/>
    <p:sldId id="330" r:id="rId25"/>
    <p:sldId id="358" r:id="rId26"/>
    <p:sldId id="314" r:id="rId27"/>
    <p:sldId id="315" r:id="rId28"/>
    <p:sldId id="305" r:id="rId29"/>
    <p:sldId id="306" r:id="rId30"/>
    <p:sldId id="316" r:id="rId31"/>
    <p:sldId id="317" r:id="rId32"/>
    <p:sldId id="307" r:id="rId33"/>
    <p:sldId id="308" r:id="rId34"/>
    <p:sldId id="310" r:id="rId35"/>
    <p:sldId id="309" r:id="rId36"/>
    <p:sldId id="311" r:id="rId37"/>
    <p:sldId id="346" r:id="rId38"/>
    <p:sldId id="347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343" r:id="rId48"/>
    <p:sldId id="344" r:id="rId49"/>
    <p:sldId id="345" r:id="rId50"/>
    <p:sldId id="275" r:id="rId51"/>
    <p:sldId id="276" r:id="rId52"/>
    <p:sldId id="266" r:id="rId53"/>
    <p:sldId id="357" r:id="rId54"/>
    <p:sldId id="356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8914D4-12B5-49CE-8B62-14143E3A8C87}" v="228" dt="2023-06-16T10:54:40.550"/>
    <p1510:client id="{91439EF4-B921-5B55-D8D5-ADB24C8D626E}" v="772" dt="2023-06-15T14:06:32.409"/>
    <p1510:client id="{95DD7D21-B629-D957-7E21-5B38E2505468}" v="84" dt="2023-06-16T16:47:04.760"/>
    <p1510:client id="{DB3B95CE-9D9C-43B1-BD1F-EED79CD034A5}" v="27" dt="2023-05-23T09:39:31.2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1526" y="-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CBDF2-F3AF-456F-A0B8-A14B841FAE9E}" type="datetimeFigureOut">
              <a:rPr lang="en-GB" smtClean="0"/>
              <a:t>16/06/2023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F727C-E62A-4DFC-9F86-682FF9F8F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39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F727C-E62A-4DFC-9F86-682FF9F8FDE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553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F727C-E62A-4DFC-9F86-682FF9F8FDEB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548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/>
              <a:t>Lots of people find it difficult to find contractors to do their retrofit work, and find it even harder to find those that they can trust.  </a:t>
            </a:r>
          </a:p>
          <a:p>
            <a:pPr marL="171450" indent="-171450">
              <a:buFontTx/>
              <a:buChar char="-"/>
            </a:pPr>
            <a:r>
              <a:rPr lang="en-GB"/>
              <a:t>However, The National Insulation Association and the Microgeneration Certification Scheme both have sites where you can search for installers in your area.</a:t>
            </a:r>
          </a:p>
          <a:p>
            <a:pPr marL="171450" indent="-171450">
              <a:buFontTx/>
              <a:buChar char="-"/>
            </a:pPr>
            <a:r>
              <a:rPr lang="en-GB"/>
              <a:t>These organisations don’t just provide a way to find installers, but they are schemes which certify their members so that they can guarantee a high level of quality. </a:t>
            </a:r>
          </a:p>
          <a:p>
            <a:pPr marL="171450" indent="-171450">
              <a:buFontTx/>
              <a:buChar char="-"/>
            </a:pPr>
            <a:r>
              <a:rPr lang="en-GB"/>
              <a:t>The national insulation association specialises in, you guessed it, insulation. And the microgeneration certification scheme certifies installers of solar photovoltaics, wind power, heat pumps, battery storage and more low-carbon technologies.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F727C-E62A-4DFC-9F86-682FF9F8FDEB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968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0456"/>
            <a:ext cx="7772400" cy="188950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429F6-9512-4B04-A0AB-D5D099B5FE2D}" type="datetimeFigureOut">
              <a:rPr lang="en-GB" smtClean="0"/>
              <a:t>16/06/2023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384" y="747864"/>
            <a:ext cx="2755290" cy="108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3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429F6-9512-4B04-A0AB-D5D099B5FE2D}" type="datetimeFigureOut">
              <a:rPr lang="en-GB" smtClean="0"/>
              <a:t>16/06/2023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180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429F6-9512-4B04-A0AB-D5D099B5FE2D}" type="datetimeFigureOut">
              <a:rPr lang="en-GB" smtClean="0"/>
              <a:t>16/06/2023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324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buClr>
                <a:schemeClr val="accent3"/>
              </a:buClr>
              <a:defRPr>
                <a:solidFill>
                  <a:schemeClr val="accent3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429F6-9512-4B04-A0AB-D5D099B5FE2D}" type="datetimeFigureOut">
              <a:rPr lang="en-GB" smtClean="0"/>
              <a:t>16/06/2023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714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004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C429F6-9512-4B04-A0AB-D5D099B5FE2D}" type="datetimeFigureOut">
              <a:rPr lang="en-GB" smtClean="0"/>
              <a:pPr/>
              <a:t>16/06/2023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14" y="775330"/>
            <a:ext cx="2928395" cy="114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4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429F6-9512-4B04-A0AB-D5D099B5FE2D}" type="datetimeFigureOut">
              <a:rPr lang="en-GB" smtClean="0"/>
              <a:t>16/06/2023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506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429F6-9512-4B04-A0AB-D5D099B5FE2D}" type="datetimeFigureOut">
              <a:rPr lang="en-GB" smtClean="0"/>
              <a:t>16/06/2023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628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429F6-9512-4B04-A0AB-D5D099B5FE2D}" type="datetimeFigureOut">
              <a:rPr lang="en-GB" smtClean="0"/>
              <a:t>16/06/2023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686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429F6-9512-4B04-A0AB-D5D099B5FE2D}" type="datetimeFigureOut">
              <a:rPr lang="en-GB" smtClean="0"/>
              <a:t>16/06/2023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967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429F6-9512-4B04-A0AB-D5D099B5FE2D}" type="datetimeFigureOut">
              <a:rPr lang="en-GB" smtClean="0"/>
              <a:t>16/06/2023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12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429F6-9512-4B04-A0AB-D5D099B5FE2D}" type="datetimeFigureOut">
              <a:rPr lang="en-GB" smtClean="0"/>
              <a:t>16/06/2023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239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4492"/>
            <a:ext cx="9144000" cy="274298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8284" y="6380354"/>
            <a:ext cx="944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429F6-9512-4B04-A0AB-D5D099B5FE2D}" type="datetimeFigureOut">
              <a:rPr lang="en-GB" smtClean="0"/>
              <a:t>16/06/2023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65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C5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retrofitsomerset.info/" TargetMode="External"/><Relationship Id="rId7" Type="http://schemas.openxmlformats.org/officeDocument/2006/relationships/hyperlink" Target="https://www.checkatrade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greenregister.org.uk/search" TargetMode="External"/><Relationship Id="rId5" Type="http://schemas.openxmlformats.org/officeDocument/2006/relationships/hyperlink" Target="https://mcscertified.com/find-an-installer/" TargetMode="External"/><Relationship Id="rId4" Type="http://schemas.openxmlformats.org/officeDocument/2006/relationships/hyperlink" Target="https://www.trustmark.org.uk/homeowner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tureproof.org.uk/" TargetMode="External"/><Relationship Id="rId2" Type="http://schemas.openxmlformats.org/officeDocument/2006/relationships/hyperlink" Target="http://www.cse.org.uk/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58EF6D-7FCC-4773-AA3C-0434AF235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27" y="5519300"/>
            <a:ext cx="994073" cy="1086628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4BDAA145-8652-EE17-170F-2C06813AE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-10800000" flipH="1" flipV="1">
            <a:off x="1131279" y="2642836"/>
            <a:ext cx="6834553" cy="12171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3600"/>
              <a:t>Taking a whole house approach</a:t>
            </a:r>
          </a:p>
          <a:p>
            <a:endParaRPr lang="en-GB" sz="3200">
              <a:solidFill>
                <a:srgbClr val="004C5D"/>
              </a:solidFill>
            </a:endParaRPr>
          </a:p>
          <a:p>
            <a:endParaRPr lang="en-GB" sz="3200">
              <a:solidFill>
                <a:srgbClr val="004C5D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4C5364-EDF0-DE6B-BDDD-8AF016CDE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292" y="1421164"/>
            <a:ext cx="7760677" cy="1221291"/>
          </a:xfrm>
        </p:spPr>
        <p:txBody>
          <a:bodyPr>
            <a:normAutofit/>
          </a:bodyPr>
          <a:lstStyle/>
          <a:p>
            <a:r>
              <a:rPr lang="en-GB" sz="4800"/>
              <a:t>Low carbon retrofit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4FBF7E-319F-428B-50F5-CAAD720D0052}"/>
              </a:ext>
            </a:extLst>
          </p:cNvPr>
          <p:cNvSpPr txBox="1"/>
          <p:nvPr/>
        </p:nvSpPr>
        <p:spPr>
          <a:xfrm>
            <a:off x="738553" y="3470030"/>
            <a:ext cx="4788875" cy="13460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004C5D"/>
                </a:solidFill>
                <a:latin typeface="Segoe UI"/>
                <a:cs typeface="Segoe UI"/>
              </a:rPr>
              <a:t>Lorna Barraclough</a:t>
            </a:r>
            <a:endParaRPr lang="en-US" sz="2400">
              <a:solidFill>
                <a:srgbClr val="004C5D"/>
              </a:solidFill>
              <a:latin typeface="Segoe UI"/>
              <a:cs typeface="Segoe UI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004C5D"/>
                </a:solidFill>
                <a:latin typeface="Segoe UI"/>
                <a:cs typeface="Segoe UI"/>
              </a:rPr>
              <a:t>Retrofit Assessor</a:t>
            </a:r>
            <a:endParaRPr lang="en-GB" sz="2400">
              <a:solidFill>
                <a:srgbClr val="000000"/>
              </a:solidFill>
              <a:latin typeface="DIN 2014 Light"/>
              <a:cs typeface="Segoe UI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004C5D"/>
                </a:solidFill>
                <a:latin typeface="Segoe UI"/>
                <a:cs typeface="Segoe UI"/>
              </a:rPr>
              <a:t>Centre for Sustainable Energy</a:t>
            </a:r>
            <a:endParaRPr lang="en-GB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110D80-972D-4498-091E-4E2FFB92B920}"/>
              </a:ext>
            </a:extLst>
          </p:cNvPr>
          <p:cNvSpPr txBox="1"/>
          <p:nvPr/>
        </p:nvSpPr>
        <p:spPr>
          <a:xfrm>
            <a:off x="5087814" y="3434861"/>
            <a:ext cx="3663460" cy="13875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004C5D"/>
                </a:solidFill>
                <a:latin typeface="Segoe UI"/>
                <a:cs typeface="Segoe UI"/>
              </a:rPr>
              <a:t>Nikki Brain</a:t>
            </a:r>
            <a:endParaRPr lang="en-US" sz="2400">
              <a:solidFill>
                <a:srgbClr val="004C5D"/>
              </a:solidFill>
              <a:latin typeface="Segoe UI"/>
              <a:cs typeface="Segoe UI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004C5D"/>
                </a:solidFill>
                <a:latin typeface="Segoe UI"/>
                <a:cs typeface="Segoe UI"/>
              </a:rPr>
              <a:t>Resilience Manager </a:t>
            </a:r>
            <a:endParaRPr lang="en-US" sz="2400">
              <a:solidFill>
                <a:srgbClr val="004C5D"/>
              </a:solidFill>
              <a:latin typeface="Segoe UI"/>
              <a:cs typeface="Segoe UI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004C5D"/>
                </a:solidFill>
                <a:latin typeface="Segoe UI"/>
                <a:cs typeface="Segoe UI"/>
              </a:rPr>
              <a:t>Frome Town Counci</a:t>
            </a:r>
            <a:r>
              <a:rPr lang="en-GB" sz="2700">
                <a:solidFill>
                  <a:srgbClr val="004C5D"/>
                </a:solidFill>
                <a:latin typeface="Segoe UI"/>
                <a:cs typeface="Segoe UI"/>
              </a:rPr>
              <a:t>l</a:t>
            </a:r>
            <a:endParaRPr lang="en-US" sz="2700">
              <a:solidFill>
                <a:srgbClr val="004C5D"/>
              </a:solidFill>
              <a:latin typeface="Segoe UI"/>
              <a:cs typeface="Segoe U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686955-4059-8B2A-833A-49F92120FC22}"/>
              </a:ext>
            </a:extLst>
          </p:cNvPr>
          <p:cNvSpPr txBox="1"/>
          <p:nvPr/>
        </p:nvSpPr>
        <p:spPr>
          <a:xfrm>
            <a:off x="1084383" y="5064369"/>
            <a:ext cx="69283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>
                <a:solidFill>
                  <a:srgbClr val="004C5D"/>
                </a:solidFill>
                <a:latin typeface="Segoe UI"/>
                <a:cs typeface="Segoe UI"/>
              </a:rPr>
              <a:t>Credit: James Mullen, Retrofit Coordinator, CSE</a:t>
            </a:r>
            <a:endParaRPr lang="en-US" sz="2400">
              <a:solidFill>
                <a:srgbClr val="004C5D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743724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3B0B2-0A4B-7A89-1DDC-C9121C8D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642257"/>
            <a:ext cx="6345520" cy="653144"/>
          </a:xfrm>
        </p:spPr>
        <p:txBody>
          <a:bodyPr>
            <a:normAutofit/>
          </a:bodyPr>
          <a:lstStyle/>
          <a:p>
            <a:r>
              <a:rPr lang="en-GB" sz="4000"/>
              <a:t>Mind the gap... </a:t>
            </a:r>
          </a:p>
        </p:txBody>
      </p:sp>
      <p:pic>
        <p:nvPicPr>
          <p:cNvPr id="3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BD1C1745-AAC1-8E30-E6D1-9E5C94948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1715652"/>
            <a:ext cx="7467600" cy="368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FA0023-78B0-5403-E6DF-192CE8E8D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711" y="3880684"/>
            <a:ext cx="2792742" cy="1719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107344-85F6-F310-E0EF-98AFE49B9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098" y="1125811"/>
            <a:ext cx="2912527" cy="18619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72D7F1-D24F-11D4-EB05-981266136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360" y="3366434"/>
            <a:ext cx="3073066" cy="20623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12D356-0AE3-7486-1892-A0D1FDB84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0890" y="615195"/>
            <a:ext cx="2316212" cy="288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93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metalware, stone&#10;&#10;Description automatically generated">
            <a:extLst>
              <a:ext uri="{FF2B5EF4-FFF2-40B4-BE49-F238E27FC236}">
                <a16:creationId xmlns:a16="http://schemas.microsoft.com/office/drawing/2014/main" id="{36F81765-670F-5DA4-D957-99E6DE856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7466" y="995363"/>
            <a:ext cx="2667000" cy="1809750"/>
          </a:xfrm>
        </p:spPr>
      </p:pic>
      <p:pic>
        <p:nvPicPr>
          <p:cNvPr id="7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1A68841-9993-8D1E-9BAE-841F0097B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229" y="2886348"/>
            <a:ext cx="2743200" cy="2761704"/>
          </a:xfrm>
          <a:prstGeom prst="rect">
            <a:avLst/>
          </a:prstGeom>
        </p:spPr>
      </p:pic>
      <p:pic>
        <p:nvPicPr>
          <p:cNvPr id="8" name="Picture 8" descr="A picture containing person, indoor, hand, kitchen appliance&#10;&#10;Description automatically generated">
            <a:extLst>
              <a:ext uri="{FF2B5EF4-FFF2-40B4-BE49-F238E27FC236}">
                <a16:creationId xmlns:a16="http://schemas.microsoft.com/office/drawing/2014/main" id="{69CE39A2-22E9-745D-8913-3C0EDD65E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286" y="826129"/>
            <a:ext cx="2743200" cy="1548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E77050-EC94-57CE-4BB4-371215F04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870" y="3188099"/>
            <a:ext cx="2237836" cy="279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F72D0-A439-D969-44BF-CF6F4B183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0" y="457200"/>
            <a:ext cx="4154595" cy="641927"/>
          </a:xfrm>
        </p:spPr>
        <p:txBody>
          <a:bodyPr>
            <a:normAutofit fontScale="90000"/>
          </a:bodyPr>
          <a:lstStyle/>
          <a:p>
            <a:r>
              <a:rPr lang="en-GB" sz="4400"/>
              <a:t>Ventilation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D9A03-0ECB-FD53-70BA-5972F2096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39" y="1413164"/>
            <a:ext cx="8010001" cy="44558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har char="•"/>
            </a:pPr>
            <a:r>
              <a:rPr lang="en-GB" sz="2000">
                <a:latin typeface="DIN 2014 Bold"/>
              </a:rPr>
              <a:t>Eliminate unwanted ventilation but ensure </a:t>
            </a:r>
            <a:r>
              <a:rPr lang="en-GB" sz="2000" i="1">
                <a:latin typeface="DIN 2014 Bold"/>
              </a:rPr>
              <a:t>intentional</a:t>
            </a:r>
            <a:r>
              <a:rPr lang="en-GB" sz="2000">
                <a:latin typeface="DIN 2014 Bold"/>
              </a:rPr>
              <a:t> ventilation:</a:t>
            </a:r>
          </a:p>
          <a:p>
            <a:r>
              <a:rPr lang="en-GB" sz="4000">
                <a:latin typeface="DIN 2014 Bold"/>
                <a:cs typeface="Segoe UI"/>
              </a:rPr>
              <a:t>        ‘Build tight, ventilate right’</a:t>
            </a:r>
            <a:endParaRPr lang="en-GB" sz="1800">
              <a:latin typeface="DIN 2014 Bold"/>
              <a:cs typeface="Arial"/>
            </a:endParaRPr>
          </a:p>
          <a:p>
            <a:pPr marL="285750" indent="-285750">
              <a:buChar char="•"/>
            </a:pPr>
            <a:r>
              <a:rPr lang="en-GB" sz="2000">
                <a:latin typeface="DIN 2014 Bold"/>
                <a:cs typeface="Arial"/>
              </a:rPr>
              <a:t>Extract of moist, stale air from wet rooms and supply of fresh air essential for human (and building) health</a:t>
            </a:r>
            <a:endParaRPr lang="en-GB" sz="2000">
              <a:latin typeface="DIN 2014 Bold"/>
            </a:endParaRPr>
          </a:p>
          <a:p>
            <a:pPr marL="285750" indent="-285750">
              <a:buChar char="•"/>
            </a:pPr>
            <a:endParaRPr lang="en-GB" sz="1800">
              <a:latin typeface="Arial"/>
              <a:cs typeface="Arial"/>
            </a:endParaRPr>
          </a:p>
          <a:p>
            <a:r>
              <a:rPr lang="en-GB" sz="400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/>
          </a:p>
          <a:p>
            <a:pPr lvl="1"/>
            <a:r>
              <a:rPr lang="en-GB" sz="3600"/>
              <a:t>	</a:t>
            </a:r>
          </a:p>
        </p:txBody>
      </p:sp>
      <p:pic>
        <p:nvPicPr>
          <p:cNvPr id="3" name="Picture 4" descr="A picture containing jack, dirty&#10;&#10;Description automatically generated">
            <a:extLst>
              <a:ext uri="{FF2B5EF4-FFF2-40B4-BE49-F238E27FC236}">
                <a16:creationId xmlns:a16="http://schemas.microsoft.com/office/drawing/2014/main" id="{78D81E5B-28A5-8CE7-F7AC-1839A184C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3427275"/>
            <a:ext cx="2962275" cy="1975126"/>
          </a:xfrm>
          <a:prstGeom prst="rect">
            <a:avLst/>
          </a:prstGeom>
        </p:spPr>
      </p:pic>
      <p:pic>
        <p:nvPicPr>
          <p:cNvPr id="5" name="Picture 5" descr="A picture containing wooden, wood&#10;&#10;Description automatically generated">
            <a:extLst>
              <a:ext uri="{FF2B5EF4-FFF2-40B4-BE49-F238E27FC236}">
                <a16:creationId xmlns:a16="http://schemas.microsoft.com/office/drawing/2014/main" id="{C77C8AA5-D896-6439-D3C6-35E2003D8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0" y="3429652"/>
            <a:ext cx="3362325" cy="229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75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, appliance, fan&#10;&#10;Description automatically generated">
            <a:extLst>
              <a:ext uri="{FF2B5EF4-FFF2-40B4-BE49-F238E27FC236}">
                <a16:creationId xmlns:a16="http://schemas.microsoft.com/office/drawing/2014/main" id="{4AD08E3A-C890-F7F7-3AA3-EEF2E9440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2659" y="458562"/>
            <a:ext cx="1752600" cy="1905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40EF6A-3B0E-6245-BA44-5EF3DCD30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5722" y="1022190"/>
            <a:ext cx="5399824" cy="481361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GB" sz="1700">
                <a:latin typeface="DIN 2014 Bold"/>
                <a:cs typeface="Arial"/>
              </a:rPr>
              <a:t>Minimum: intermittent extract ventilation (IEV) in wet rooms with trickle vents on windows or wall vents</a:t>
            </a:r>
            <a:endParaRPr lang="en-US" sz="1700">
              <a:latin typeface="DIN 2014 Bold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700">
                <a:latin typeface="DIN 2014 Bold"/>
                <a:cs typeface="Arial"/>
              </a:rPr>
              <a:t>Continuous fans (mechanical extract ventilation/MEV) better and essential with higher airtightness:          centralised or decentralised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700">
                <a:latin typeface="DIN 2014 Bold"/>
                <a:cs typeface="Arial"/>
              </a:rPr>
              <a:t>Mechanical ventilation with heat recovery (MVHR)</a:t>
            </a:r>
          </a:p>
          <a:p>
            <a:pPr marL="742950" lvl="1" indent="-285750">
              <a:lnSpc>
                <a:spcPct val="150000"/>
              </a:lnSpc>
              <a:buFont typeface="Arial,Sans-Serif"/>
              <a:buChar char="•"/>
            </a:pPr>
            <a:r>
              <a:rPr lang="en-GB" sz="1500">
                <a:latin typeface="DIN 2014 Bold"/>
                <a:cs typeface="Arial"/>
              </a:rPr>
              <a:t>Minimises heat loss and filters air</a:t>
            </a:r>
          </a:p>
          <a:p>
            <a:pPr marL="742950" lvl="1" indent="-285750">
              <a:lnSpc>
                <a:spcPct val="150000"/>
              </a:lnSpc>
              <a:buFont typeface="Arial,Sans-Serif"/>
              <a:buChar char="•"/>
            </a:pPr>
            <a:r>
              <a:rPr lang="en-GB" sz="1500">
                <a:latin typeface="DIN 2014 Bold"/>
                <a:cs typeface="Arial"/>
              </a:rPr>
              <a:t>Requires very high levels o</a:t>
            </a:r>
            <a:r>
              <a:rPr lang="en-GB" sz="1600">
                <a:latin typeface="DIN 2014 Bold"/>
                <a:cs typeface="Arial"/>
              </a:rPr>
              <a:t>f airtightness</a:t>
            </a:r>
          </a:p>
          <a:p>
            <a:pPr marL="742950" lvl="1" indent="-285750">
              <a:lnSpc>
                <a:spcPct val="150000"/>
              </a:lnSpc>
              <a:buFont typeface="Arial,Sans-Serif"/>
              <a:buChar char="•"/>
            </a:pPr>
            <a:r>
              <a:rPr lang="en-GB" sz="1600">
                <a:latin typeface="DIN 2014 Bold"/>
                <a:cs typeface="Arial"/>
              </a:rPr>
              <a:t>Requires regular cleaning/service</a:t>
            </a:r>
          </a:p>
          <a:p>
            <a:pPr marL="742950" lvl="1" indent="-285750">
              <a:lnSpc>
                <a:spcPct val="150000"/>
              </a:lnSpc>
              <a:buFont typeface="Arial,Sans-Serif"/>
              <a:buChar char="•"/>
            </a:pPr>
            <a:r>
              <a:rPr lang="en-GB" sz="1600">
                <a:latin typeface="DIN 2014 Bold"/>
                <a:cs typeface="Arial"/>
              </a:rPr>
              <a:t>High capital cost and large unit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GB" sz="1800">
                <a:latin typeface="DIN 2014 Bold"/>
                <a:cs typeface="Arial"/>
              </a:rPr>
              <a:t>MEV and MVHR harder to retrofit (unit and ducting)</a:t>
            </a:r>
            <a:endParaRPr lang="en-US" sz="1800">
              <a:latin typeface="DIN 2014 Bold"/>
              <a:cs typeface="Arial"/>
            </a:endParaRPr>
          </a:p>
          <a:p>
            <a:pPr marL="742950" lvl="1" indent="-285750">
              <a:lnSpc>
                <a:spcPct val="150000"/>
              </a:lnSpc>
              <a:buFont typeface="Arial,Sans-Serif"/>
              <a:buChar char="•"/>
            </a:pPr>
            <a:endParaRPr lang="en-GB">
              <a:latin typeface="DIN 2014 Bold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2BAA99F-5834-7479-73FB-D2F0ACAA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76" y="325599"/>
            <a:ext cx="5935770" cy="641927"/>
          </a:xfrm>
        </p:spPr>
        <p:txBody>
          <a:bodyPr>
            <a:normAutofit fontScale="90000"/>
          </a:bodyPr>
          <a:lstStyle/>
          <a:p>
            <a:r>
              <a:rPr lang="en-GB" sz="4400"/>
              <a:t>Ventilation types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E1026BC-AC88-47D2-8FE9-5A17CD628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425" y="4592216"/>
            <a:ext cx="2038350" cy="1359742"/>
          </a:xfrm>
          <a:prstGeom prst="rect">
            <a:avLst/>
          </a:prstGeom>
        </p:spPr>
      </p:pic>
      <p:pic>
        <p:nvPicPr>
          <p:cNvPr id="8" name="Picture 8" descr="A picture containing indoor, white, appliance, kitchen appliance&#10;&#10;Description automatically generated">
            <a:extLst>
              <a:ext uri="{FF2B5EF4-FFF2-40B4-BE49-F238E27FC236}">
                <a16:creationId xmlns:a16="http://schemas.microsoft.com/office/drawing/2014/main" id="{38F75231-3771-7467-761B-56238E790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150" y="2705188"/>
            <a:ext cx="2286000" cy="157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CEBBF1-49C5-6395-A8D4-8585EDFC9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1" y="1062182"/>
            <a:ext cx="4354336" cy="4564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367069-CE8E-12A4-5218-6B90FA2A0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537" y="1062181"/>
            <a:ext cx="4201882" cy="45640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2A8AE0-1155-A793-880D-147EB72CF800}"/>
              </a:ext>
            </a:extLst>
          </p:cNvPr>
          <p:cNvSpPr txBox="1"/>
          <p:nvPr/>
        </p:nvSpPr>
        <p:spPr>
          <a:xfrm>
            <a:off x="1532264" y="544942"/>
            <a:ext cx="276167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400">
                <a:solidFill>
                  <a:srgbClr val="004C5D"/>
                </a:solidFill>
              </a:rPr>
              <a:t>MEV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ADB7F0-9475-3C3C-DD84-FB381F8ABCDA}"/>
              </a:ext>
            </a:extLst>
          </p:cNvPr>
          <p:cNvSpPr txBox="1"/>
          <p:nvPr/>
        </p:nvSpPr>
        <p:spPr>
          <a:xfrm>
            <a:off x="5689600" y="544943"/>
            <a:ext cx="246610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400">
                <a:solidFill>
                  <a:srgbClr val="004C5D"/>
                </a:solidFill>
              </a:rPr>
              <a:t>MVHR</a:t>
            </a:r>
          </a:p>
        </p:txBody>
      </p:sp>
    </p:spTree>
    <p:extLst>
      <p:ext uri="{BB962C8B-B14F-4D97-AF65-F5344CB8AC3E}">
        <p14:creationId xmlns:p14="http://schemas.microsoft.com/office/powerpoint/2010/main" val="3972100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14651-D8D3-C18D-1D7D-6C737871C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624" y="547332"/>
            <a:ext cx="5452892" cy="557684"/>
          </a:xfrm>
        </p:spPr>
        <p:txBody>
          <a:bodyPr>
            <a:noAutofit/>
          </a:bodyPr>
          <a:lstStyle/>
          <a:p>
            <a:r>
              <a:rPr lang="en-GB" sz="4000"/>
              <a:t>Insulation - lofts 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433F9AB-2C69-94D4-92B2-9802F72BA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5863" y="1351766"/>
            <a:ext cx="4239654" cy="371316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8B98B2-F2E6-2638-A1F0-37BCACC4E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45" y="1892410"/>
            <a:ext cx="4289229" cy="290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52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57F08-1727-D62A-3E8D-5A8A57A1B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791" y="506730"/>
            <a:ext cx="5433842" cy="850392"/>
          </a:xfrm>
        </p:spPr>
        <p:txBody>
          <a:bodyPr>
            <a:normAutofit/>
          </a:bodyPr>
          <a:lstStyle/>
          <a:p>
            <a:r>
              <a:rPr lang="en-GB" sz="4000"/>
              <a:t>Ventilation is essential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1CB6FA-DB26-32AA-4343-345E3167B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91" y="1833787"/>
            <a:ext cx="3530997" cy="35309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42D736-D8D2-9ADC-DF1D-3BA8BBC96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627" y="1722951"/>
            <a:ext cx="3925157" cy="393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81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E6201-20C7-655A-3E54-7DCFBD0D6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52" y="439551"/>
            <a:ext cx="7179136" cy="667512"/>
          </a:xfrm>
        </p:spPr>
        <p:txBody>
          <a:bodyPr>
            <a:noAutofit/>
          </a:bodyPr>
          <a:lstStyle/>
          <a:p>
            <a:r>
              <a:rPr lang="en-GB" sz="4000"/>
              <a:t>Insulating at rafter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8D24CB-1E19-724E-7B4C-534E0B65420D}"/>
              </a:ext>
            </a:extLst>
          </p:cNvPr>
          <p:cNvSpPr txBox="1"/>
          <p:nvPr/>
        </p:nvSpPr>
        <p:spPr>
          <a:xfrm>
            <a:off x="479652" y="1409864"/>
            <a:ext cx="8184695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400">
                <a:solidFill>
                  <a:srgbClr val="004C5D"/>
                </a:solidFill>
              </a:rPr>
              <a:t>Range of approaches and materials with implications for disruption, access, cost, moisture risk and ventilation: </a:t>
            </a:r>
          </a:p>
          <a:p>
            <a:pPr marL="285750" indent="-285750">
              <a:buFont typeface="Arial"/>
              <a:buChar char="•"/>
            </a:pPr>
            <a:endParaRPr lang="en-GB" sz="2400">
              <a:solidFill>
                <a:srgbClr val="004C5D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GB" sz="2400">
                <a:solidFill>
                  <a:srgbClr val="004C5D"/>
                </a:solidFill>
              </a:rPr>
              <a:t>Between rafters: </a:t>
            </a:r>
          </a:p>
          <a:p>
            <a:pPr marL="1200150" lvl="2" indent="-285750">
              <a:buFont typeface="Arial"/>
              <a:buChar char="•"/>
            </a:pPr>
            <a:r>
              <a:rPr lang="en-GB" sz="2400">
                <a:solidFill>
                  <a:srgbClr val="004C5D"/>
                </a:solidFill>
              </a:rPr>
              <a:t>ceilings down, limited depth, moisture risk...</a:t>
            </a:r>
            <a:endParaRPr lang="en-GB"/>
          </a:p>
          <a:p>
            <a:endParaRPr lang="en-GB">
              <a:solidFill>
                <a:srgbClr val="004C5D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GB" sz="2400">
                <a:solidFill>
                  <a:srgbClr val="004C5D"/>
                </a:solidFill>
              </a:rPr>
              <a:t>Above rafters (and between): </a:t>
            </a:r>
          </a:p>
          <a:p>
            <a:pPr marL="1200150" lvl="2" indent="-285750">
              <a:buFont typeface="Arial"/>
              <a:buChar char="•"/>
            </a:pPr>
            <a:r>
              <a:rPr lang="en-GB" sz="2400">
                <a:solidFill>
                  <a:srgbClr val="004C5D"/>
                </a:solidFill>
              </a:rPr>
              <a:t>scaffolding, roof removal, raise ridgeline...</a:t>
            </a:r>
          </a:p>
          <a:p>
            <a:endParaRPr lang="en-GB">
              <a:solidFill>
                <a:srgbClr val="004C5D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GB" sz="2400">
                <a:solidFill>
                  <a:srgbClr val="004C5D"/>
                </a:solidFill>
              </a:rPr>
              <a:t>Below rafters (and between): </a:t>
            </a:r>
          </a:p>
          <a:p>
            <a:pPr marL="1200150" lvl="2" indent="-285750">
              <a:buFont typeface="Arial"/>
              <a:buChar char="•"/>
            </a:pPr>
            <a:r>
              <a:rPr lang="en-GB" sz="2400">
                <a:solidFill>
                  <a:srgbClr val="004C5D"/>
                </a:solidFill>
              </a:rPr>
              <a:t>lose head room, moisture risk...</a:t>
            </a:r>
          </a:p>
          <a:p>
            <a:pPr marL="285750" indent="-285750">
              <a:buFont typeface="Arial"/>
              <a:buChar char="•"/>
            </a:pPr>
            <a:endParaRPr lang="en-GB" sz="2400">
              <a:solidFill>
                <a:srgbClr val="004C5D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GB" sz="2400">
              <a:solidFill>
                <a:srgbClr val="004C5D"/>
              </a:solidFill>
            </a:endParaRPr>
          </a:p>
          <a:p>
            <a:endParaRPr lang="en-GB" sz="2400">
              <a:solidFill>
                <a:srgbClr val="004C5D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16182-903D-D725-E7BB-6A788E3E6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020" y="4134120"/>
            <a:ext cx="2198543" cy="215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78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indoor, wall, ceiling, tiled&#10;&#10;Description automatically generated">
            <a:extLst>
              <a:ext uri="{FF2B5EF4-FFF2-40B4-BE49-F238E27FC236}">
                <a16:creationId xmlns:a16="http://schemas.microsoft.com/office/drawing/2014/main" id="{98521D4A-0220-51CA-B7E0-4439DAF443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792" y="549289"/>
            <a:ext cx="7916635" cy="4476269"/>
          </a:xfrm>
        </p:spPr>
      </p:pic>
    </p:spTree>
    <p:extLst>
      <p:ext uri="{BB962C8B-B14F-4D97-AF65-F5344CB8AC3E}">
        <p14:creationId xmlns:p14="http://schemas.microsoft.com/office/powerpoint/2010/main" val="1731792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A9940-FA0D-15A9-A9C4-347CD2D9F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665017"/>
            <a:ext cx="6416386" cy="4261355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>
              <a:buNone/>
            </a:pPr>
            <a:endParaRPr lang="en-GB" sz="3600" b="1"/>
          </a:p>
          <a:p>
            <a:pPr>
              <a:lnSpc>
                <a:spcPct val="150000"/>
              </a:lnSpc>
            </a:pPr>
            <a:r>
              <a:rPr lang="en-GB" sz="9600">
                <a:latin typeface="DIN 2014 Bold"/>
              </a:rPr>
              <a:t>The whole house, fabric first approach</a:t>
            </a:r>
          </a:p>
          <a:p>
            <a:pPr>
              <a:lnSpc>
                <a:spcPct val="150000"/>
              </a:lnSpc>
            </a:pPr>
            <a:r>
              <a:rPr lang="en-GB" sz="9600">
                <a:latin typeface="DIN 2014 Bold"/>
              </a:rPr>
              <a:t>Fabric measures:</a:t>
            </a:r>
          </a:p>
          <a:p>
            <a:pPr lvl="1">
              <a:lnSpc>
                <a:spcPct val="150000"/>
              </a:lnSpc>
            </a:pPr>
            <a:r>
              <a:rPr lang="en-GB" sz="9600">
                <a:latin typeface="DIN 2014 Bold"/>
              </a:rPr>
              <a:t>Airtightness and ventilation</a:t>
            </a:r>
          </a:p>
          <a:p>
            <a:pPr lvl="1">
              <a:lnSpc>
                <a:spcPct val="150000"/>
              </a:lnSpc>
            </a:pPr>
            <a:r>
              <a:rPr lang="en-GB" sz="9600">
                <a:latin typeface="DIN 2014 Bold"/>
              </a:rPr>
              <a:t>Roofs, </a:t>
            </a:r>
          </a:p>
          <a:p>
            <a:pPr lvl="1">
              <a:lnSpc>
                <a:spcPct val="150000"/>
              </a:lnSpc>
            </a:pPr>
            <a:r>
              <a:rPr lang="en-GB" sz="9600">
                <a:latin typeface="DIN 2014 Bold"/>
              </a:rPr>
              <a:t>Walls</a:t>
            </a:r>
          </a:p>
          <a:p>
            <a:pPr lvl="1">
              <a:lnSpc>
                <a:spcPct val="150000"/>
              </a:lnSpc>
            </a:pPr>
            <a:r>
              <a:rPr lang="en-GB" sz="9600">
                <a:latin typeface="DIN 2014 Bold"/>
              </a:rPr>
              <a:t>Floors</a:t>
            </a:r>
          </a:p>
          <a:p>
            <a:pPr>
              <a:lnSpc>
                <a:spcPct val="150000"/>
              </a:lnSpc>
            </a:pPr>
            <a:r>
              <a:rPr lang="en-GB" sz="9600">
                <a:latin typeface="DIN 2014 Bold"/>
              </a:rPr>
              <a:t>PV and heat pumps</a:t>
            </a:r>
          </a:p>
          <a:p>
            <a:pPr>
              <a:lnSpc>
                <a:spcPct val="150000"/>
              </a:lnSpc>
            </a:pPr>
            <a:r>
              <a:rPr lang="en-GB" sz="9600">
                <a:latin typeface="DIN 2014 Bold"/>
              </a:rPr>
              <a:t>Funding and contractors</a:t>
            </a:r>
          </a:p>
          <a:p>
            <a:pPr marL="0" indent="0">
              <a:buNone/>
            </a:pPr>
            <a:endParaRPr lang="en-GB" sz="3600" b="1"/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0285AA-007B-24F3-03E0-145FACBB4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853" y="2623127"/>
            <a:ext cx="4108297" cy="304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92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1E4591D1-697B-87C9-866A-134A8D804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14" y="658257"/>
            <a:ext cx="6374674" cy="458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90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F1911-2A7D-3D03-014C-784AB85A7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7673578" cy="781050"/>
          </a:xfrm>
        </p:spPr>
        <p:txBody>
          <a:bodyPr/>
          <a:lstStyle/>
          <a:p>
            <a:r>
              <a:rPr lang="en-GB"/>
              <a:t>Solid wall insulation – external or internal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2B759-2C12-3C28-5DD5-D7BCDCB38D89}"/>
              </a:ext>
            </a:extLst>
          </p:cNvPr>
          <p:cNvSpPr txBox="1"/>
          <p:nvPr/>
        </p:nvSpPr>
        <p:spPr>
          <a:xfrm>
            <a:off x="671115" y="1389493"/>
            <a:ext cx="4242629" cy="45550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000">
                <a:solidFill>
                  <a:srgbClr val="004C5D"/>
                </a:solidFill>
              </a:rPr>
              <a:t>Both are expensive and high risk (£150/m</a:t>
            </a:r>
            <a:r>
              <a:rPr lang="en-GB" sz="2000" baseline="30000">
                <a:solidFill>
                  <a:srgbClr val="004C5D"/>
                </a:solidFill>
              </a:rPr>
              <a:t>2</a:t>
            </a:r>
            <a:r>
              <a:rPr lang="en-GB" sz="2000">
                <a:solidFill>
                  <a:srgbClr val="004C5D"/>
                </a:solidFill>
              </a:rPr>
              <a:t>)</a:t>
            </a:r>
            <a:endParaRPr lang="en-US" sz="2000">
              <a:solidFill>
                <a:srgbClr val="004C5D"/>
              </a:solidFill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000">
                <a:solidFill>
                  <a:srgbClr val="004C5D"/>
                </a:solidFill>
              </a:rPr>
              <a:t>History of poor practice with dire consequences</a:t>
            </a:r>
            <a:endParaRPr lang="en-US" sz="2000">
              <a:solidFill>
                <a:srgbClr val="004C5D"/>
              </a:solidFill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000">
                <a:solidFill>
                  <a:srgbClr val="004C5D"/>
                </a:solidFill>
              </a:rPr>
              <a:t>Needs to work </a:t>
            </a:r>
            <a:r>
              <a:rPr lang="en-GB" sz="2000" i="1">
                <a:solidFill>
                  <a:srgbClr val="004C5D"/>
                </a:solidFill>
              </a:rPr>
              <a:t>with </a:t>
            </a:r>
            <a:r>
              <a:rPr lang="en-GB" sz="2000">
                <a:solidFill>
                  <a:srgbClr val="004C5D"/>
                </a:solidFill>
              </a:rPr>
              <a:t>original construction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000">
                <a:solidFill>
                  <a:srgbClr val="004C5D"/>
                </a:solidFill>
              </a:rPr>
              <a:t>Risk of thermal bridging and moisture ingress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000">
                <a:solidFill>
                  <a:srgbClr val="004C5D"/>
                </a:solidFill>
              </a:rPr>
              <a:t>Robust detailing is critical!</a:t>
            </a:r>
          </a:p>
          <a:p>
            <a:pPr marL="285750" indent="-285750">
              <a:buFont typeface="Arial"/>
              <a:buChar char="•"/>
            </a:pPr>
            <a:endParaRPr lang="en-GB" sz="200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1C5DC9D-232D-8ECE-F010-A00D1D3D4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475" y="3592579"/>
            <a:ext cx="2618798" cy="235200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5403EC6-5EA6-F38B-F264-F96E14CF2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25" y="1238250"/>
            <a:ext cx="2411658" cy="232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27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, outdoor, building, sky&#10;&#10;Description automatically generated">
            <a:extLst>
              <a:ext uri="{FF2B5EF4-FFF2-40B4-BE49-F238E27FC236}">
                <a16:creationId xmlns:a16="http://schemas.microsoft.com/office/drawing/2014/main" id="{7C2EA471-CD59-CD9D-A0C9-D0E7A6E1A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9768" y="790307"/>
            <a:ext cx="4274208" cy="496593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5242D8-8B61-69BC-D05A-EA76C3C105E3}"/>
              </a:ext>
            </a:extLst>
          </p:cNvPr>
          <p:cNvSpPr txBox="1"/>
          <p:nvPr/>
        </p:nvSpPr>
        <p:spPr>
          <a:xfrm>
            <a:off x="403151" y="647241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Externally insulating your home costs on average £12,000,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1D8D18-125F-0CF7-32A5-27AEB24729E7}"/>
              </a:ext>
            </a:extLst>
          </p:cNvPr>
          <p:cNvSpPr txBox="1"/>
          <p:nvPr/>
        </p:nvSpPr>
        <p:spPr>
          <a:xfrm>
            <a:off x="409852" y="1742978"/>
            <a:ext cx="2743200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A typical 3-bedroom semi-detached house using gas heating could save around £558 per year on heating bills by installing external wall insulation </a:t>
            </a: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 A detached house could save around £708 per year</a:t>
            </a:r>
          </a:p>
          <a:p>
            <a:r>
              <a:rPr lang="en-US">
                <a:ea typeface="+mn-lt"/>
                <a:cs typeface="+mn-lt"/>
              </a:rPr>
              <a:t> (figures from the National Housing Model).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62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DB0C5-AF46-4A11-9A1C-16BC63828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575" y="446568"/>
            <a:ext cx="6788731" cy="659218"/>
          </a:xfrm>
        </p:spPr>
        <p:txBody>
          <a:bodyPr>
            <a:noAutofit/>
          </a:bodyPr>
          <a:lstStyle/>
          <a:p>
            <a:r>
              <a:rPr lang="en-GB" sz="4000"/>
              <a:t>External wall insulation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892039-5AF1-0722-EC05-8BCC452D9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437" y="1006319"/>
            <a:ext cx="5858540" cy="500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98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336A3-F289-77A6-4652-BA6402BB6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290" y="457200"/>
            <a:ext cx="7270594" cy="648586"/>
          </a:xfrm>
        </p:spPr>
        <p:txBody>
          <a:bodyPr>
            <a:noAutofit/>
          </a:bodyPr>
          <a:lstStyle/>
          <a:p>
            <a:r>
              <a:rPr lang="en-GB" sz="4000"/>
              <a:t>EWI materials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89A531-F882-1DC5-CA3E-463E6CC3D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957" y="1357489"/>
            <a:ext cx="2873176" cy="2334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6E8531-F1CD-CC14-9928-EA6E12FFB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842" y="1351168"/>
            <a:ext cx="3095350" cy="3518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AD363B-3653-7BEC-B7C3-0305A32B1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0571" y="3687852"/>
            <a:ext cx="3095350" cy="201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38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4C119-42A3-0F2C-22E4-B8D19B452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0316" y="790353"/>
            <a:ext cx="3345628" cy="50786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3200"/>
              <a:t>Advantages:</a:t>
            </a:r>
          </a:p>
          <a:p>
            <a:pPr marL="285750" indent="-285750">
              <a:buFontTx/>
              <a:buChar char="-"/>
            </a:pPr>
            <a:r>
              <a:rPr lang="en-GB" sz="2000"/>
              <a:t>‘Wraps’ your home so continuous insulation and less thermal bridging</a:t>
            </a:r>
          </a:p>
          <a:p>
            <a:pPr marL="285750" indent="-285750">
              <a:buFontTx/>
              <a:buChar char="-"/>
            </a:pPr>
            <a:r>
              <a:rPr lang="en-GB" sz="2000"/>
              <a:t>No internal work:</a:t>
            </a:r>
          </a:p>
          <a:p>
            <a:pPr marL="742950" lvl="1" indent="-285750">
              <a:buFontTx/>
              <a:buChar char="-"/>
            </a:pPr>
            <a:r>
              <a:rPr lang="en-GB" sz="2000"/>
              <a:t>No loss of space</a:t>
            </a:r>
          </a:p>
          <a:p>
            <a:pPr marL="742950" lvl="1" indent="-285750">
              <a:buFontTx/>
              <a:buChar char="-"/>
            </a:pPr>
            <a:r>
              <a:rPr lang="en-GB" sz="2000"/>
              <a:t>No moving radiators, sockets, skirting etc</a:t>
            </a:r>
          </a:p>
          <a:p>
            <a:pPr marL="742950" lvl="1" indent="-285750">
              <a:buFontTx/>
              <a:buChar char="-"/>
            </a:pPr>
            <a:r>
              <a:rPr lang="en-GB" sz="2000"/>
              <a:t>No redecoration</a:t>
            </a:r>
          </a:p>
          <a:p>
            <a:pPr marL="285750" indent="-285750">
              <a:buFontTx/>
              <a:buChar char="-"/>
            </a:pPr>
            <a:r>
              <a:rPr lang="en-GB" sz="2000"/>
              <a:t>Keeps thermal mass inside</a:t>
            </a:r>
          </a:p>
          <a:p>
            <a:pPr marL="285750" indent="-285750">
              <a:buFontTx/>
              <a:buChar char="-"/>
            </a:pPr>
            <a:r>
              <a:rPr lang="en-GB" sz="2000"/>
              <a:t>Improves external appearance?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2C4A61-6F11-A0DF-B301-1F8F3F95F871}"/>
              </a:ext>
            </a:extLst>
          </p:cNvPr>
          <p:cNvSpPr txBox="1"/>
          <p:nvPr/>
        </p:nvSpPr>
        <p:spPr>
          <a:xfrm>
            <a:off x="4288834" y="559203"/>
            <a:ext cx="3934859" cy="51090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>
                <a:solidFill>
                  <a:srgbClr val="004C5D"/>
                </a:solidFill>
              </a:rPr>
              <a:t>Disadvantages: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GB" sz="2000">
                <a:solidFill>
                  <a:srgbClr val="004C5D"/>
                </a:solidFill>
              </a:rPr>
              <a:t>Changes external appearance!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GB" sz="2000">
                <a:solidFill>
                  <a:srgbClr val="004C5D"/>
                </a:solidFill>
              </a:rPr>
              <a:t>May need planning permission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2000">
                <a:solidFill>
                  <a:srgbClr val="004C5D"/>
                </a:solidFill>
              </a:rPr>
              <a:t>Need to move rainwater goods, aerials, alarms etc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GB" sz="2000">
                <a:solidFill>
                  <a:srgbClr val="004C5D"/>
                </a:solidFill>
              </a:rPr>
              <a:t>May need to extend roof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GB" sz="2000">
                <a:solidFill>
                  <a:srgbClr val="004C5D"/>
                </a:solidFill>
              </a:rPr>
              <a:t>Windows?</a:t>
            </a:r>
          </a:p>
          <a:p>
            <a:pPr marL="285750" indent="-285750">
              <a:lnSpc>
                <a:spcPct val="200000"/>
              </a:lnSpc>
              <a:buChar char="-"/>
            </a:pPr>
            <a:r>
              <a:rPr lang="en-GB" sz="2000">
                <a:solidFill>
                  <a:srgbClr val="004C5D"/>
                </a:solidFill>
              </a:rPr>
              <a:t>Good detailing essential!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49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72A8F-B5BD-3B1B-63E3-1DCB980E9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24" y="507624"/>
            <a:ext cx="6472707" cy="566928"/>
          </a:xfrm>
        </p:spPr>
        <p:txBody>
          <a:bodyPr>
            <a:noAutofit/>
          </a:bodyPr>
          <a:lstStyle/>
          <a:p>
            <a:r>
              <a:rPr lang="en-GB" sz="4400"/>
              <a:t>Internal wall insulation</a:t>
            </a:r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5675D1A1-87A1-9184-25BC-2AC841FC5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135446"/>
            <a:ext cx="6883400" cy="44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93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FAF9FE3-E542-2467-DC5F-00F943B64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13" y="430912"/>
            <a:ext cx="6621564" cy="566928"/>
          </a:xfrm>
        </p:spPr>
        <p:txBody>
          <a:bodyPr>
            <a:noAutofit/>
          </a:bodyPr>
          <a:lstStyle/>
          <a:p>
            <a:r>
              <a:rPr lang="en-GB" sz="4400"/>
              <a:t>Internal wall insulation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2A8CE6-BD9F-F589-302A-CA74246FF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330" y="1178219"/>
            <a:ext cx="4763386" cy="476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42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478270A-CE46-FCB0-BC27-3E61D3C79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13" y="430912"/>
            <a:ext cx="6908643" cy="566928"/>
          </a:xfrm>
        </p:spPr>
        <p:txBody>
          <a:bodyPr>
            <a:noAutofit/>
          </a:bodyPr>
          <a:lstStyle/>
          <a:p>
            <a:r>
              <a:rPr lang="en-GB" sz="4400"/>
              <a:t>Internal wall insulation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15D21D-138A-6ACC-FF14-FAF74B2AE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017" y="1400648"/>
            <a:ext cx="4713169" cy="417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4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5CA9-232C-F195-4725-119A89A7F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468" y="475062"/>
            <a:ext cx="6515238" cy="630936"/>
          </a:xfrm>
        </p:spPr>
        <p:txBody>
          <a:bodyPr>
            <a:noAutofit/>
          </a:bodyPr>
          <a:lstStyle/>
          <a:p>
            <a:r>
              <a:rPr lang="en-GB" sz="4400"/>
              <a:t>Internal wall insulation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FAD70-DD22-5821-3D27-5998174E0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0" y="1453531"/>
            <a:ext cx="3187247" cy="39509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800"/>
              <a:t>Advantages:</a:t>
            </a:r>
          </a:p>
          <a:p>
            <a:pPr marL="342900" indent="-342900">
              <a:lnSpc>
                <a:spcPct val="110000"/>
              </a:lnSpc>
              <a:buFont typeface="Calibri" panose="020B0604020202020204" pitchFamily="34" charset="0"/>
              <a:buChar char="-"/>
            </a:pPr>
            <a:r>
              <a:rPr lang="en-GB" sz="2000"/>
              <a:t>No change to the outside</a:t>
            </a:r>
          </a:p>
          <a:p>
            <a:pPr marL="342900" indent="-342900">
              <a:lnSpc>
                <a:spcPct val="110000"/>
              </a:lnSpc>
              <a:buFont typeface="Calibri" panose="020B0604020202020204" pitchFamily="34" charset="0"/>
              <a:buChar char="-"/>
            </a:pPr>
            <a:r>
              <a:rPr lang="en-GB" sz="2000">
                <a:latin typeface="Arial"/>
                <a:cs typeface="Arial"/>
              </a:rPr>
              <a:t>Room-by-room</a:t>
            </a:r>
            <a:endParaRPr lang="en-US" sz="1700">
              <a:latin typeface="Arial"/>
              <a:cs typeface="Arial"/>
            </a:endParaRPr>
          </a:p>
          <a:p>
            <a:pPr marL="342900" indent="-342900">
              <a:lnSpc>
                <a:spcPct val="110000"/>
              </a:lnSpc>
              <a:buFont typeface="Calibri" panose="020B0604020202020204" pitchFamily="34" charset="0"/>
              <a:buChar char="-"/>
            </a:pPr>
            <a:r>
              <a:rPr lang="en-GB" sz="2000" i="1">
                <a:latin typeface="Arial"/>
                <a:cs typeface="Arial"/>
              </a:rPr>
              <a:t>Probably </a:t>
            </a:r>
            <a:r>
              <a:rPr lang="en-GB" sz="2000">
                <a:latin typeface="Arial"/>
                <a:cs typeface="Arial"/>
              </a:rPr>
              <a:t>cheaper than EWI</a:t>
            </a:r>
            <a:endParaRPr lang="en-US" sz="2000">
              <a:latin typeface="Arial"/>
              <a:cs typeface="Arial"/>
            </a:endParaRPr>
          </a:p>
          <a:p>
            <a:pPr marL="342900" indent="-342900">
              <a:lnSpc>
                <a:spcPct val="110000"/>
              </a:lnSpc>
              <a:buFont typeface="Calibri" panose="020B0604020202020204" pitchFamily="34" charset="0"/>
              <a:buChar char="-"/>
            </a:pPr>
            <a:endParaRPr lang="en-GB" sz="2000">
              <a:latin typeface="Arial"/>
              <a:cs typeface="Arial"/>
            </a:endParaRPr>
          </a:p>
          <a:p>
            <a:pPr marL="342900" indent="-342900">
              <a:lnSpc>
                <a:spcPct val="110000"/>
              </a:lnSpc>
              <a:buFont typeface="Calibri" panose="020B0604020202020204" pitchFamily="34" charset="0"/>
              <a:buChar char="-"/>
            </a:pPr>
            <a:endParaRPr lang="en-GB" sz="2000"/>
          </a:p>
          <a:p>
            <a:pPr marL="342900" indent="-342900">
              <a:lnSpc>
                <a:spcPct val="110000"/>
              </a:lnSpc>
              <a:buFont typeface="Calibri" panose="020B0604020202020204" pitchFamily="34" charset="0"/>
              <a:buChar char="-"/>
            </a:pPr>
            <a:endParaRPr lang="en-GB" sz="2000"/>
          </a:p>
          <a:p>
            <a:pPr marL="342900" indent="-342900">
              <a:lnSpc>
                <a:spcPct val="110000"/>
              </a:lnSpc>
              <a:buFont typeface="Calibri" panose="020B0604020202020204" pitchFamily="34" charset="0"/>
              <a:buChar char="-"/>
            </a:pPr>
            <a:endParaRPr lang="en-GB" sz="2000"/>
          </a:p>
          <a:p>
            <a:pPr marL="457200" indent="-457200">
              <a:lnSpc>
                <a:spcPct val="110000"/>
              </a:lnSpc>
              <a:buFontTx/>
              <a:buAutoNum type="arabicPeriod"/>
            </a:pPr>
            <a:endParaRPr lang="en-GB" sz="2000"/>
          </a:p>
          <a:p>
            <a:pPr marL="457200" indent="-457200">
              <a:lnSpc>
                <a:spcPct val="110000"/>
              </a:lnSpc>
              <a:buFontTx/>
              <a:buAutoNum type="arabicPeriod"/>
            </a:pPr>
            <a:endParaRPr lang="en-GB" sz="2000"/>
          </a:p>
          <a:p>
            <a:pPr marL="457200" indent="-457200">
              <a:lnSpc>
                <a:spcPct val="110000"/>
              </a:lnSpc>
              <a:buFontTx/>
              <a:buAutoNum type="arabicPeriod"/>
            </a:pPr>
            <a:endParaRPr lang="en-GB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4504AF-5445-72CF-F40D-EF3533821606}"/>
              </a:ext>
            </a:extLst>
          </p:cNvPr>
          <p:cNvSpPr txBox="1"/>
          <p:nvPr/>
        </p:nvSpPr>
        <p:spPr>
          <a:xfrm>
            <a:off x="4072269" y="1265487"/>
            <a:ext cx="4697072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>
                <a:solidFill>
                  <a:srgbClr val="004C5D"/>
                </a:solidFill>
              </a:rPr>
              <a:t>    Disadvantages:</a:t>
            </a:r>
          </a:p>
          <a:p>
            <a:pPr marL="342900">
              <a:buFontTx/>
              <a:buChar char="-"/>
            </a:pPr>
            <a:r>
              <a:rPr lang="en-GB" sz="2000">
                <a:solidFill>
                  <a:srgbClr val="004C5D"/>
                </a:solidFill>
              </a:rPr>
              <a:t>Lose space</a:t>
            </a:r>
          </a:p>
          <a:p>
            <a:pPr marL="342900">
              <a:buFontTx/>
              <a:buChar char="-"/>
            </a:pPr>
            <a:endParaRPr lang="en-GB" sz="2000">
              <a:solidFill>
                <a:srgbClr val="004C5D"/>
              </a:solidFill>
            </a:endParaRPr>
          </a:p>
          <a:p>
            <a:pPr marL="342900">
              <a:buFontTx/>
              <a:buChar char="-"/>
            </a:pPr>
            <a:r>
              <a:rPr lang="en-GB" sz="2000">
                <a:solidFill>
                  <a:srgbClr val="004C5D"/>
                </a:solidFill>
              </a:rPr>
              <a:t>Need to move radiators, sockets, switches, skirting etc</a:t>
            </a:r>
          </a:p>
          <a:p>
            <a:endParaRPr lang="en-GB" sz="2000">
              <a:solidFill>
                <a:srgbClr val="004C5D"/>
              </a:solidFill>
            </a:endParaRPr>
          </a:p>
          <a:p>
            <a:pPr marL="342900">
              <a:buFontTx/>
              <a:buChar char="-"/>
            </a:pPr>
            <a:r>
              <a:rPr lang="en-GB" sz="2000">
                <a:solidFill>
                  <a:srgbClr val="004C5D"/>
                </a:solidFill>
              </a:rPr>
              <a:t>Need to redecorate</a:t>
            </a:r>
          </a:p>
          <a:p>
            <a:endParaRPr lang="en-GB" sz="2000">
              <a:solidFill>
                <a:srgbClr val="004C5D"/>
              </a:solidFill>
            </a:endParaRPr>
          </a:p>
          <a:p>
            <a:pPr marL="342900">
              <a:buFontTx/>
              <a:buChar char="-"/>
            </a:pPr>
            <a:r>
              <a:rPr lang="en-GB" sz="2000">
                <a:solidFill>
                  <a:srgbClr val="004C5D"/>
                </a:solidFill>
              </a:rPr>
              <a:t>Lose thermal mass </a:t>
            </a:r>
            <a:r>
              <a:rPr lang="en-GB" sz="2000" i="1">
                <a:solidFill>
                  <a:srgbClr val="004C5D"/>
                </a:solidFill>
              </a:rPr>
              <a:t>BUT </a:t>
            </a:r>
            <a:r>
              <a:rPr lang="en-GB" sz="2000">
                <a:solidFill>
                  <a:srgbClr val="004C5D"/>
                </a:solidFill>
              </a:rPr>
              <a:t>heats up quicker</a:t>
            </a:r>
          </a:p>
          <a:p>
            <a:pPr marL="342900">
              <a:buFontTx/>
              <a:buChar char="-"/>
            </a:pPr>
            <a:endParaRPr lang="en-GB" sz="2000">
              <a:solidFill>
                <a:srgbClr val="004C5D"/>
              </a:solidFill>
            </a:endParaRPr>
          </a:p>
          <a:p>
            <a:pPr marL="342900">
              <a:buFontTx/>
              <a:buChar char="-"/>
            </a:pPr>
            <a:r>
              <a:rPr lang="en-GB" sz="2000">
                <a:solidFill>
                  <a:srgbClr val="004C5D"/>
                </a:solidFill>
              </a:rPr>
              <a:t>Significant risks around moisture – especially with synthetic materials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528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C2CB-039B-9842-0293-0CEC7B944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384177"/>
            <a:ext cx="7886700" cy="825788"/>
          </a:xfrm>
        </p:spPr>
        <p:txBody>
          <a:bodyPr>
            <a:normAutofit/>
          </a:bodyPr>
          <a:lstStyle/>
          <a:p>
            <a:r>
              <a:rPr lang="en-GB" sz="4000"/>
              <a:t>Retrofit?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83585-4796-B101-0B70-0240376AB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1636"/>
            <a:ext cx="7886700" cy="4267199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GB"/>
              <a:t>Addition to existing building to improve its energy performance and comfort level </a:t>
            </a:r>
          </a:p>
          <a:p>
            <a:pPr>
              <a:lnSpc>
                <a:spcPct val="150000"/>
              </a:lnSpc>
            </a:pPr>
            <a:r>
              <a:rPr lang="en-GB"/>
              <a:t>UK has some of least energy efficient housing in Europe</a:t>
            </a:r>
          </a:p>
          <a:p>
            <a:pPr>
              <a:lnSpc>
                <a:spcPct val="150000"/>
              </a:lnSpc>
            </a:pPr>
            <a:r>
              <a:rPr lang="en-GB"/>
              <a:t>High and rising levels of fuel poverty</a:t>
            </a:r>
          </a:p>
          <a:p>
            <a:pPr>
              <a:lnSpc>
                <a:spcPct val="150000"/>
              </a:lnSpc>
            </a:pPr>
            <a:r>
              <a:rPr lang="en-GB"/>
              <a:t>Domestic heating contributes 14% to total UK carbon emissions</a:t>
            </a:r>
          </a:p>
        </p:txBody>
      </p:sp>
    </p:spTree>
    <p:extLst>
      <p:ext uri="{BB962C8B-B14F-4D97-AF65-F5344CB8AC3E}">
        <p14:creationId xmlns:p14="http://schemas.microsoft.com/office/powerpoint/2010/main" val="3447594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64F9A-B467-14AD-96A7-36D5B2466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657" y="328991"/>
            <a:ext cx="7183814" cy="667512"/>
          </a:xfrm>
        </p:spPr>
        <p:txBody>
          <a:bodyPr>
            <a:noAutofit/>
          </a:bodyPr>
          <a:lstStyle/>
          <a:p>
            <a:r>
              <a:rPr lang="en-GB" sz="4000"/>
              <a:t>Suspended floor insulation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4ED547-DDB2-2CF3-6394-F87CD7626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261052"/>
            <a:ext cx="6353175" cy="41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4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E2F5-7C0D-A713-F7FF-1F95F5C25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0" y="457200"/>
            <a:ext cx="7642290" cy="685800"/>
          </a:xfrm>
        </p:spPr>
        <p:txBody>
          <a:bodyPr>
            <a:noAutofit/>
          </a:bodyPr>
          <a:lstStyle/>
          <a:p>
            <a:r>
              <a:rPr lang="en-GB" sz="4000"/>
              <a:t>Solid floor insulation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AE382D-C912-2910-A85B-84C8D260B840}"/>
              </a:ext>
            </a:extLst>
          </p:cNvPr>
          <p:cNvSpPr txBox="1"/>
          <p:nvPr/>
        </p:nvSpPr>
        <p:spPr>
          <a:xfrm>
            <a:off x="628650" y="4419599"/>
            <a:ext cx="7791450" cy="10668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pic>
        <p:nvPicPr>
          <p:cNvPr id="4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21ABD795-61EF-8BBF-978C-6B2A781F9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665" y="1371600"/>
            <a:ext cx="2652869" cy="4114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B71856-6CEE-B5A9-33D1-7A35CC03C1BA}"/>
              </a:ext>
            </a:extLst>
          </p:cNvPr>
          <p:cNvSpPr txBox="1"/>
          <p:nvPr/>
        </p:nvSpPr>
        <p:spPr>
          <a:xfrm>
            <a:off x="3889375" y="1447800"/>
            <a:ext cx="4648200" cy="37379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000">
                <a:solidFill>
                  <a:srgbClr val="004C5D"/>
                </a:solidFill>
              </a:rPr>
              <a:t>Typical construction uses vapour closed insulation and vapour barriers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000">
                <a:solidFill>
                  <a:srgbClr val="004C5D"/>
                </a:solidFill>
              </a:rPr>
              <a:t>Replacing suspended timber floors can force moisture into the walls – inc party walls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000">
                <a:solidFill>
                  <a:srgbClr val="004C5D"/>
                </a:solidFill>
              </a:rPr>
              <a:t>Alternatives exist using 'capillary break' insulation and vapour permeable limecrete  </a:t>
            </a:r>
          </a:p>
        </p:txBody>
      </p:sp>
    </p:spTree>
    <p:extLst>
      <p:ext uri="{BB962C8B-B14F-4D97-AF65-F5344CB8AC3E}">
        <p14:creationId xmlns:p14="http://schemas.microsoft.com/office/powerpoint/2010/main" val="3488998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505D-A1A5-F7F8-909E-85A6DDA25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79" y="340242"/>
            <a:ext cx="8077044" cy="731520"/>
          </a:xfrm>
        </p:spPr>
        <p:txBody>
          <a:bodyPr>
            <a:noAutofit/>
          </a:bodyPr>
          <a:lstStyle/>
          <a:p>
            <a:r>
              <a:rPr lang="en-GB" sz="4000"/>
              <a:t>Solid floor insulation – a big job!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2F5BD-62DB-77F2-44AE-AD42FE29A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31" y="1437934"/>
            <a:ext cx="6501765" cy="398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29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31C65-DC39-61E2-7D88-C1A0F7E93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941" y="287079"/>
            <a:ext cx="7782641" cy="804672"/>
          </a:xfrm>
        </p:spPr>
        <p:txBody>
          <a:bodyPr>
            <a:noAutofit/>
          </a:bodyPr>
          <a:lstStyle/>
          <a:p>
            <a:r>
              <a:rPr lang="en-GB" sz="4000"/>
              <a:t>Insulation over existing slab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BBDCDA-9E65-B379-BA0F-E09982446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20" y="1299971"/>
            <a:ext cx="6034024" cy="34712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B8C171-E907-00FC-BC36-0E0791474013}"/>
              </a:ext>
            </a:extLst>
          </p:cNvPr>
          <p:cNvSpPr txBox="1"/>
          <p:nvPr/>
        </p:nvSpPr>
        <p:spPr>
          <a:xfrm>
            <a:off x="447675" y="5086350"/>
            <a:ext cx="835342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>
                <a:solidFill>
                  <a:srgbClr val="004C5D"/>
                </a:solidFill>
              </a:rPr>
              <a:t>However</a:t>
            </a:r>
            <a:r>
              <a:rPr lang="en-GB" sz="2000">
                <a:solidFill>
                  <a:srgbClr val="004C5D"/>
                </a:solidFill>
              </a:rPr>
              <a:t>, this will raise your floor height – kitchen, stairs, doorways etc...</a:t>
            </a:r>
          </a:p>
        </p:txBody>
      </p:sp>
    </p:spTree>
    <p:extLst>
      <p:ext uri="{BB962C8B-B14F-4D97-AF65-F5344CB8AC3E}">
        <p14:creationId xmlns:p14="http://schemas.microsoft.com/office/powerpoint/2010/main" val="1921938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632CB1-C979-5033-0DBC-382AA6C34B32}"/>
              </a:ext>
            </a:extLst>
          </p:cNvPr>
          <p:cNvSpPr txBox="1"/>
          <p:nvPr/>
        </p:nvSpPr>
        <p:spPr>
          <a:xfrm>
            <a:off x="615069" y="456394"/>
            <a:ext cx="7913862" cy="48045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 dirty="0">
                <a:solidFill>
                  <a:srgbClr val="004C5D"/>
                </a:solidFill>
                <a:latin typeface="DIN 2014 Bold"/>
              </a:rPr>
              <a:t>Heat pumps – what are they?</a:t>
            </a:r>
          </a:p>
          <a:p>
            <a:endParaRPr lang="en-GB">
              <a:solidFill>
                <a:srgbClr val="004C5D"/>
              </a:solidFill>
              <a:latin typeface="DIN 2014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4C5D"/>
                </a:solidFill>
                <a:latin typeface="DIN 2014 Bold"/>
              </a:rPr>
              <a:t>Absorbs</a:t>
            </a:r>
            <a:r>
              <a:rPr lang="en-GB" sz="2400" i="1" dirty="0">
                <a:solidFill>
                  <a:srgbClr val="004C5D"/>
                </a:solidFill>
                <a:latin typeface="DIN 2014 Bold"/>
              </a:rPr>
              <a:t> </a:t>
            </a:r>
            <a:r>
              <a:rPr lang="en-GB" sz="2400" dirty="0">
                <a:solidFill>
                  <a:srgbClr val="004C5D"/>
                </a:solidFill>
                <a:latin typeface="DIN 2014 Bold"/>
              </a:rPr>
              <a:t>ambient (and renewable) heat and increases its temperature using refrigerant cycle and electricity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4C5D"/>
                </a:solidFill>
                <a:latin typeface="DIN 2014 Bold"/>
              </a:rPr>
              <a:t>Air, ground or water source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4C5D"/>
                </a:solidFill>
                <a:latin typeface="DIN 2014 Bold"/>
              </a:rPr>
              <a:t>We all have one already (but in reverse) – in our fridge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4C5D"/>
                </a:solidFill>
                <a:latin typeface="DIN 2014 Bold"/>
              </a:rPr>
              <a:t>Heat supplied via air or water (central heating)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4C5D"/>
                </a:solidFill>
                <a:latin typeface="DIN 2014 Bold"/>
              </a:rPr>
              <a:t>Low and </a:t>
            </a:r>
            <a:r>
              <a:rPr lang="en-GB" sz="2400" i="1" dirty="0">
                <a:solidFill>
                  <a:srgbClr val="004C5D"/>
                </a:solidFill>
                <a:latin typeface="DIN 2014 Bold"/>
              </a:rPr>
              <a:t>potentially</a:t>
            </a:r>
            <a:r>
              <a:rPr lang="en-GB" sz="2400" dirty="0">
                <a:solidFill>
                  <a:srgbClr val="004C5D"/>
                </a:solidFill>
                <a:latin typeface="DIN 2014 Bold"/>
              </a:rPr>
              <a:t> zero carbon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4C5D"/>
                </a:solidFill>
                <a:latin typeface="DIN 2014 Bold"/>
              </a:rPr>
              <a:t>£8 – £12,000 install cost (£5k grant)</a:t>
            </a:r>
          </a:p>
          <a:p>
            <a:pPr>
              <a:lnSpc>
                <a:spcPct val="150000"/>
              </a:lnSpc>
            </a:pP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79C25-514B-5194-E548-F05899E77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5" y="3763455"/>
            <a:ext cx="2985702" cy="177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080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384CF3-36FD-689E-1467-D2725A37B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810"/>
            <a:ext cx="9144000" cy="502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044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14C362-8FA2-D23A-1F12-EACA10F43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398" y="325199"/>
            <a:ext cx="6375075" cy="525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243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84E90E-A54A-4957-145B-88E724241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8" y="1777291"/>
            <a:ext cx="7416824" cy="38870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AB0D13-7822-F505-3C0B-7BDA5D6F17FD}"/>
              </a:ext>
            </a:extLst>
          </p:cNvPr>
          <p:cNvSpPr txBox="1"/>
          <p:nvPr/>
        </p:nvSpPr>
        <p:spPr>
          <a:xfrm>
            <a:off x="740437" y="853961"/>
            <a:ext cx="648072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>
                <a:solidFill>
                  <a:srgbClr val="004C5D"/>
                </a:solidFill>
                <a:latin typeface="DIN 2014 Bold"/>
              </a:rPr>
              <a:t>It’s all about their efficiency…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7117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664EFD-DF56-3E2B-5063-7DC4E2F17DDA}"/>
              </a:ext>
            </a:extLst>
          </p:cNvPr>
          <p:cNvSpPr txBox="1"/>
          <p:nvPr/>
        </p:nvSpPr>
        <p:spPr>
          <a:xfrm>
            <a:off x="714465" y="628125"/>
            <a:ext cx="8228114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4C5D"/>
                </a:solidFill>
                <a:latin typeface="DIN 2014 Bold"/>
              </a:rPr>
              <a:t>COP = efficiency </a:t>
            </a:r>
            <a:r>
              <a:rPr lang="en-GB" sz="2400" i="1">
                <a:solidFill>
                  <a:srgbClr val="004C5D"/>
                </a:solidFill>
                <a:latin typeface="DIN 2014 Bold"/>
              </a:rPr>
              <a:t>at a particular time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4C5D"/>
                </a:solidFill>
                <a:latin typeface="DIN 2014 Bold"/>
              </a:rPr>
              <a:t>COP reflects how hard the heat pump has to 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4C5D"/>
                </a:solidFill>
                <a:latin typeface="DIN 2014 Bold"/>
              </a:rPr>
              <a:t>Determined by temperature </a:t>
            </a:r>
            <a:r>
              <a:rPr lang="en-GB" sz="2400" b="1">
                <a:solidFill>
                  <a:srgbClr val="004C5D"/>
                </a:solidFill>
                <a:latin typeface="DIN 2014 Bold"/>
              </a:rPr>
              <a:t>difference</a:t>
            </a:r>
            <a:r>
              <a:rPr lang="en-GB" sz="2400">
                <a:solidFill>
                  <a:srgbClr val="004C5D"/>
                </a:solidFill>
                <a:latin typeface="DIN 2014 Bold"/>
              </a:rPr>
              <a:t> between </a:t>
            </a:r>
          </a:p>
          <a:p>
            <a:pPr>
              <a:lnSpc>
                <a:spcPct val="150000"/>
              </a:lnSpc>
            </a:pPr>
            <a:r>
              <a:rPr lang="en-GB" sz="2400" b="1">
                <a:solidFill>
                  <a:srgbClr val="004C5D"/>
                </a:solidFill>
                <a:latin typeface="DIN 2014 Bold"/>
              </a:rPr>
              <a:t>     source</a:t>
            </a:r>
            <a:r>
              <a:rPr lang="en-GB" sz="2400">
                <a:solidFill>
                  <a:srgbClr val="004C5D"/>
                </a:solidFill>
                <a:latin typeface="DIN 2014 Bold"/>
              </a:rPr>
              <a:t> and </a:t>
            </a:r>
            <a:r>
              <a:rPr lang="en-GB" sz="2400" b="1">
                <a:solidFill>
                  <a:srgbClr val="004C5D"/>
                </a:solidFill>
                <a:latin typeface="DIN 2014 Bold"/>
              </a:rPr>
              <a:t>supply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4C5D"/>
                </a:solidFill>
                <a:latin typeface="DIN 2014 Bold"/>
              </a:rPr>
              <a:t>Varies throughout the year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4C5D"/>
                </a:solidFill>
                <a:latin typeface="DIN 2014 Bold"/>
              </a:rPr>
              <a:t>Annual average is key – Seasonal COP (SCOP) or </a:t>
            </a:r>
          </a:p>
          <a:p>
            <a:pPr>
              <a:lnSpc>
                <a:spcPct val="150000"/>
              </a:lnSpc>
            </a:pPr>
            <a:r>
              <a:rPr lang="en-GB" sz="2400" b="1">
                <a:solidFill>
                  <a:srgbClr val="004C5D"/>
                </a:solidFill>
                <a:latin typeface="DIN 2014 Bold"/>
              </a:rPr>
              <a:t>     Seasonal Performance Factor (SPF)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4C5D"/>
                </a:solidFill>
                <a:latin typeface="DIN 2014 Bold"/>
              </a:rPr>
              <a:t>SCOP of 3 should be minimum target for ASHP</a:t>
            </a:r>
          </a:p>
          <a:p>
            <a:endParaRPr lang="en-GB" sz="2400">
              <a:solidFill>
                <a:srgbClr val="004C5D"/>
              </a:solidFill>
              <a:latin typeface="DIN 2014 Bold"/>
            </a:endParaRPr>
          </a:p>
          <a:p>
            <a:r>
              <a:rPr lang="en-GB" sz="2400">
                <a:solidFill>
                  <a:srgbClr val="004C5D"/>
                </a:solidFill>
                <a:latin typeface="DIN 2014 Bold"/>
              </a:rPr>
              <a:t>     </a:t>
            </a:r>
          </a:p>
        </p:txBody>
      </p:sp>
    </p:spTree>
    <p:extLst>
      <p:ext uri="{BB962C8B-B14F-4D97-AF65-F5344CB8AC3E}">
        <p14:creationId xmlns:p14="http://schemas.microsoft.com/office/powerpoint/2010/main" val="2218796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4619C2-838F-CE1E-D252-163C429BD7F7}"/>
              </a:ext>
            </a:extLst>
          </p:cNvPr>
          <p:cNvSpPr txBox="1"/>
          <p:nvPr/>
        </p:nvSpPr>
        <p:spPr>
          <a:xfrm>
            <a:off x="615147" y="561148"/>
            <a:ext cx="6127398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>
                <a:solidFill>
                  <a:srgbClr val="004C5D"/>
                </a:solidFill>
                <a:latin typeface="DIN 2014 Bold"/>
              </a:rPr>
              <a:t>Minimising flow temperatures</a:t>
            </a:r>
          </a:p>
          <a:p>
            <a:endParaRPr lang="en-GB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4C5D"/>
                </a:solidFill>
                <a:latin typeface="DIN 2014 Bold"/>
              </a:rPr>
              <a:t>Aiming for max 50°C (70°C typical in boilers)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4C5D"/>
                </a:solidFill>
                <a:latin typeface="DIN 2014 Bold"/>
              </a:rPr>
              <a:t>Reduce heat </a:t>
            </a:r>
            <a:r>
              <a:rPr lang="en-GB" sz="2400" i="1">
                <a:solidFill>
                  <a:srgbClr val="004C5D"/>
                </a:solidFill>
                <a:latin typeface="DIN 2014 Bold"/>
              </a:rPr>
              <a:t>demand</a:t>
            </a:r>
            <a:r>
              <a:rPr lang="en-GB" sz="2400">
                <a:solidFill>
                  <a:srgbClr val="004C5D"/>
                </a:solidFill>
                <a:latin typeface="DIN 2014 Bold"/>
              </a:rPr>
              <a:t>: ‘fabric first’ 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4C5D"/>
                </a:solidFill>
                <a:latin typeface="DIN 2014 Bold"/>
              </a:rPr>
              <a:t>insulation and airtightness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4C5D"/>
                </a:solidFill>
                <a:latin typeface="DIN 2014 Bold"/>
              </a:rPr>
              <a:t>Increase emitter size </a:t>
            </a:r>
            <a:r>
              <a:rPr lang="en-GB" sz="2400" b="1" i="1">
                <a:solidFill>
                  <a:srgbClr val="004C5D"/>
                </a:solidFill>
                <a:latin typeface="DIN 2014 Bold"/>
              </a:rPr>
              <a:t>(supply)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4C5D"/>
                </a:solidFill>
                <a:latin typeface="DIN 2014 Bold"/>
              </a:rPr>
              <a:t>UFH and bigger radiators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4C5D"/>
                </a:solidFill>
                <a:latin typeface="DIN 2014 Bold"/>
              </a:rPr>
              <a:t>Constant heat rather than cycling </a:t>
            </a:r>
          </a:p>
          <a:p>
            <a:r>
              <a:rPr lang="en-GB" sz="2400" i="1">
                <a:solidFill>
                  <a:srgbClr val="004C5D"/>
                </a:solidFill>
                <a:latin typeface="DIN 2014 Bold"/>
              </a:rPr>
              <a:t>    (operation)</a:t>
            </a:r>
          </a:p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60A673-CB31-4DA7-7054-1D5C0D042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764" y="3007971"/>
            <a:ext cx="3094182" cy="261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23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66727"/>
            <a:ext cx="7886700" cy="923500"/>
          </a:xfrm>
        </p:spPr>
        <p:txBody>
          <a:bodyPr>
            <a:normAutofit/>
          </a:bodyPr>
          <a:lstStyle/>
          <a:p>
            <a:r>
              <a:rPr lang="en-GB" sz="4000"/>
              <a:t>The whole house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927" y="1522050"/>
            <a:ext cx="6257981" cy="404732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GB" sz="1800" dirty="0"/>
              <a:t>Considers the building fabric, services, who lives in it</a:t>
            </a:r>
            <a:endParaRPr lang="en-US" sz="18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1800" dirty="0"/>
              <a:t> and the surrounding environment</a:t>
            </a:r>
            <a:endParaRPr lang="en-US" sz="1800"/>
          </a:p>
          <a:p>
            <a:pPr>
              <a:lnSpc>
                <a:spcPct val="150000"/>
              </a:lnSpc>
            </a:pPr>
            <a:r>
              <a:rPr lang="en-GB" sz="1800" dirty="0"/>
              <a:t>Looks at maintenance and repairs first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Includes issues such as damp and ventilation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Sees the home as a system with interacting elements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Helps to decide the order in which to carry out improvements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Helps to identify potential problems which could result from retrofit</a:t>
            </a:r>
          </a:p>
        </p:txBody>
      </p:sp>
      <p:pic>
        <p:nvPicPr>
          <p:cNvPr id="4" name="Picture 5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ADC5F25D-D4CF-B6EC-99D2-6B3055CEB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221" y="1017248"/>
            <a:ext cx="2776144" cy="284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48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A14E46-665B-FEE7-84C0-EC37B62CE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264" y="1579418"/>
            <a:ext cx="5561445" cy="384232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GB" sz="2800">
                <a:solidFill>
                  <a:srgbClr val="004C5D"/>
                </a:solidFill>
                <a:latin typeface="DIN 2014 Bold"/>
              </a:rPr>
              <a:t>Outdoor space</a:t>
            </a:r>
          </a:p>
          <a:p>
            <a:pPr>
              <a:lnSpc>
                <a:spcPct val="150000"/>
              </a:lnSpc>
            </a:pPr>
            <a:r>
              <a:rPr lang="en-GB" sz="2800">
                <a:solidFill>
                  <a:srgbClr val="004C5D"/>
                </a:solidFill>
                <a:latin typeface="DIN 2014 Bold"/>
              </a:rPr>
              <a:t>Electricity connection </a:t>
            </a:r>
          </a:p>
          <a:p>
            <a:pPr>
              <a:lnSpc>
                <a:spcPct val="150000"/>
              </a:lnSpc>
            </a:pPr>
            <a:r>
              <a:rPr lang="en-GB" sz="2800">
                <a:solidFill>
                  <a:srgbClr val="004C5D"/>
                </a:solidFill>
                <a:latin typeface="DIN 2014 Bold"/>
              </a:rPr>
              <a:t>Indoor space (HWC)</a:t>
            </a:r>
          </a:p>
          <a:p>
            <a:pPr>
              <a:lnSpc>
                <a:spcPct val="150000"/>
              </a:lnSpc>
            </a:pPr>
            <a:r>
              <a:rPr lang="en-GB" sz="2800">
                <a:solidFill>
                  <a:srgbClr val="004C5D"/>
                </a:solidFill>
                <a:latin typeface="DIN 2014 Bold"/>
              </a:rPr>
              <a:t>Pipework</a:t>
            </a:r>
          </a:p>
          <a:p>
            <a:pPr>
              <a:lnSpc>
                <a:spcPct val="150000"/>
              </a:lnSpc>
            </a:pPr>
            <a:r>
              <a:rPr lang="en-GB" sz="2800">
                <a:solidFill>
                  <a:srgbClr val="004C5D"/>
                </a:solidFill>
                <a:latin typeface="DIN 2014 Bold"/>
              </a:rPr>
              <a:t>Radiator sizing and position</a:t>
            </a:r>
          </a:p>
          <a:p>
            <a:pPr>
              <a:lnSpc>
                <a:spcPct val="150000"/>
              </a:lnSpc>
            </a:pPr>
            <a:r>
              <a:rPr lang="en-GB" sz="2800" u="sng">
                <a:solidFill>
                  <a:srgbClr val="004C5D"/>
                </a:solidFill>
                <a:latin typeface="DIN 2014 Bold"/>
              </a:rPr>
              <a:t>Fabric efficiency</a:t>
            </a:r>
          </a:p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D589039-F1B0-1B60-A040-330C275D7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64" y="459098"/>
            <a:ext cx="8229600" cy="792088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004C5D"/>
                </a:solidFill>
                <a:latin typeface="DIN 2014 Bold"/>
              </a:rPr>
              <a:t>Constraints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DEE9D-0B4C-30C3-E165-B41A217C0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235" y="692632"/>
            <a:ext cx="3173015" cy="23582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E9BF9E-77D1-BA61-A7C8-7D8D3DB1D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273" y="3198089"/>
            <a:ext cx="2139625" cy="2804769"/>
          </a:xfrm>
          <a:prstGeom prst="rect">
            <a:avLst/>
          </a:prstGeom>
        </p:spPr>
      </p:pic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9EE30119-2A7A-3198-84F1-2081EC9F12D8}"/>
              </a:ext>
            </a:extLst>
          </p:cNvPr>
          <p:cNvSpPr/>
          <p:nvPr/>
        </p:nvSpPr>
        <p:spPr>
          <a:xfrm rot="5400000">
            <a:off x="4498964" y="4762204"/>
            <a:ext cx="835892" cy="19687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028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652CA4-2183-1BE6-05D0-C8A74E952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3927"/>
            <a:ext cx="5066145" cy="4122863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>
              <a:lnSpc>
                <a:spcPct val="150000"/>
              </a:lnSpc>
            </a:pPr>
            <a:r>
              <a:rPr lang="en-GB" sz="9600">
                <a:solidFill>
                  <a:srgbClr val="004C5D"/>
                </a:solidFill>
                <a:latin typeface="DIN 2014 Bold"/>
              </a:rPr>
              <a:t>Initial remote feasibility – EPC</a:t>
            </a:r>
          </a:p>
          <a:p>
            <a:pPr>
              <a:lnSpc>
                <a:spcPct val="150000"/>
              </a:lnSpc>
            </a:pPr>
            <a:r>
              <a:rPr lang="en-GB" sz="9600">
                <a:solidFill>
                  <a:srgbClr val="004C5D"/>
                </a:solidFill>
                <a:latin typeface="DIN 2014 Bold"/>
              </a:rPr>
              <a:t>Detailed survey – room by room          heat loss calculations </a:t>
            </a:r>
          </a:p>
          <a:p>
            <a:pPr>
              <a:lnSpc>
                <a:spcPct val="150000"/>
              </a:lnSpc>
            </a:pPr>
            <a:r>
              <a:rPr lang="en-GB" sz="9600">
                <a:solidFill>
                  <a:srgbClr val="004C5D"/>
                </a:solidFill>
                <a:latin typeface="DIN 2014 Bold"/>
              </a:rPr>
              <a:t>Room specific heat loss (W/m</a:t>
            </a:r>
            <a:r>
              <a:rPr lang="en-GB" sz="9600" baseline="30000">
                <a:solidFill>
                  <a:srgbClr val="004C5D"/>
                </a:solidFill>
                <a:latin typeface="DIN 2014 Bold"/>
              </a:rPr>
              <a:t>2</a:t>
            </a:r>
            <a:r>
              <a:rPr lang="en-GB" sz="9600">
                <a:solidFill>
                  <a:srgbClr val="004C5D"/>
                </a:solidFill>
                <a:latin typeface="DIN 2014 Bold"/>
              </a:rPr>
              <a:t>) and flow temperature inform sizing of emitters</a:t>
            </a:r>
          </a:p>
          <a:p>
            <a:pPr>
              <a:lnSpc>
                <a:spcPct val="150000"/>
              </a:lnSpc>
            </a:pPr>
            <a:r>
              <a:rPr lang="en-GB" sz="9600">
                <a:solidFill>
                  <a:srgbClr val="004C5D"/>
                </a:solidFill>
                <a:latin typeface="DIN 2014 Bold"/>
              </a:rPr>
              <a:t>Total heat loss used to size the heat pump</a:t>
            </a:r>
          </a:p>
          <a:p>
            <a:endParaRPr lang="en-GB" sz="2800">
              <a:solidFill>
                <a:srgbClr val="004C5D"/>
              </a:solidFill>
              <a:latin typeface="DIN 2014 Bold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D8A083-F0A6-3B4F-475D-22496169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5566"/>
            <a:ext cx="5287818" cy="792088"/>
          </a:xfrm>
        </p:spPr>
        <p:txBody>
          <a:bodyPr>
            <a:normAutofit/>
          </a:bodyPr>
          <a:lstStyle/>
          <a:p>
            <a:r>
              <a:rPr lang="en-GB" sz="3600">
                <a:solidFill>
                  <a:srgbClr val="004C5D"/>
                </a:solidFill>
                <a:latin typeface="DIN 2014 Bold"/>
              </a:rPr>
              <a:t>Installation process: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DB2E58-A7D4-A237-A639-40A30EFE9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655" y="129587"/>
            <a:ext cx="2848755" cy="600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19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04BB612-C099-DEA3-2AC9-6E5DDB988DD7}"/>
              </a:ext>
            </a:extLst>
          </p:cNvPr>
          <p:cNvSpPr txBox="1"/>
          <p:nvPr/>
        </p:nvSpPr>
        <p:spPr>
          <a:xfrm>
            <a:off x="532088" y="688711"/>
            <a:ext cx="6647933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4C5D"/>
                </a:solidFill>
                <a:latin typeface="DIN 2014 Bold"/>
              </a:rPr>
              <a:t>Heat pumps can heat any building </a:t>
            </a:r>
            <a:r>
              <a:rPr lang="en-GB" sz="2400" i="1">
                <a:solidFill>
                  <a:srgbClr val="004C5D"/>
                </a:solidFill>
                <a:latin typeface="DIN 2014 Bold"/>
              </a:rPr>
              <a:t>in theory, but…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4C5D"/>
                </a:solidFill>
                <a:latin typeface="DIN 2014 Bold"/>
              </a:rPr>
              <a:t>size of radiators and heat pump needed    often impractical and cost prohibitive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4C5D"/>
                </a:solidFill>
                <a:latin typeface="DIN 2014 Bold"/>
              </a:rPr>
              <a:t>mid-terrace with loft insulation and        double glazing but no wall insulation     should be viable </a:t>
            </a:r>
            <a:endParaRPr lang="en-GB" sz="2400">
              <a:solidFill>
                <a:srgbClr val="004C5D"/>
              </a:solidFill>
              <a:latin typeface="DIN 2014 Bold"/>
              <a:cs typeface="Calibri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4C5D"/>
                </a:solidFill>
                <a:latin typeface="DIN 2014 Bold"/>
              </a:rPr>
              <a:t>harder with more </a:t>
            </a:r>
            <a:r>
              <a:rPr lang="en-GB" sz="2400" i="1">
                <a:solidFill>
                  <a:srgbClr val="004C5D"/>
                </a:solidFill>
                <a:latin typeface="DIN 2014 Bold"/>
              </a:rPr>
              <a:t>uninsulated </a:t>
            </a:r>
            <a:r>
              <a:rPr lang="en-GB" sz="2400">
                <a:solidFill>
                  <a:srgbClr val="004C5D"/>
                </a:solidFill>
                <a:latin typeface="DIN 2014 Bold"/>
              </a:rPr>
              <a:t>(solid) walls</a:t>
            </a:r>
            <a:endParaRPr lang="en-GB" sz="2400">
              <a:solidFill>
                <a:srgbClr val="004C5D"/>
              </a:solidFill>
              <a:latin typeface="DIN 2014 Bold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u="sng">
                <a:solidFill>
                  <a:srgbClr val="004C5D"/>
                </a:solidFill>
                <a:latin typeface="DIN 2014 Bold"/>
              </a:rPr>
              <a:t>Sizing of radiators for low flow temp most critical</a:t>
            </a:r>
          </a:p>
          <a:p>
            <a:endParaRPr lang="en-GB" sz="2400">
              <a:solidFill>
                <a:srgbClr val="004C5D"/>
              </a:solidFill>
              <a:latin typeface="DIN 2014 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B39EC2-8E81-DEFA-D602-9FFB09E29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473" y="1502443"/>
            <a:ext cx="2100276" cy="264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116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F74BD1-11E1-51C9-C49D-E8C3D739788D}"/>
              </a:ext>
            </a:extLst>
          </p:cNvPr>
          <p:cNvSpPr txBox="1"/>
          <p:nvPr/>
        </p:nvSpPr>
        <p:spPr>
          <a:xfrm>
            <a:off x="611382" y="582619"/>
            <a:ext cx="741682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>
                <a:solidFill>
                  <a:srgbClr val="004C5D"/>
                </a:solidFill>
                <a:latin typeface="DIN 2014 Bold"/>
              </a:rPr>
              <a:t>Will they reduce emissions </a:t>
            </a:r>
            <a:r>
              <a:rPr lang="en-GB" sz="3200" i="1">
                <a:solidFill>
                  <a:srgbClr val="004C5D"/>
                </a:solidFill>
                <a:latin typeface="DIN 2014 Bold"/>
              </a:rPr>
              <a:t>and </a:t>
            </a:r>
            <a:r>
              <a:rPr lang="en-GB" sz="3200">
                <a:solidFill>
                  <a:srgbClr val="004C5D"/>
                </a:solidFill>
                <a:latin typeface="DIN 2014 Bold"/>
              </a:rPr>
              <a:t>bills?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5D01DD4-3160-5B91-ADDF-8C7CB9743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460300"/>
              </p:ext>
            </p:extLst>
          </p:nvPr>
        </p:nvGraphicFramePr>
        <p:xfrm>
          <a:off x="720412" y="1496291"/>
          <a:ext cx="7489672" cy="4056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6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8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8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3983">
                <a:tc>
                  <a:txBody>
                    <a:bodyPr/>
                    <a:lstStyle/>
                    <a:p>
                      <a:endParaRPr lang="en-GB">
                        <a:solidFill>
                          <a:srgbClr val="004C5D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ASHP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Old gas boiler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New</a:t>
                      </a:r>
                      <a:r>
                        <a:rPr lang="en-GB" baseline="0">
                          <a:solidFill>
                            <a:srgbClr val="004C5D"/>
                          </a:solidFill>
                        </a:rPr>
                        <a:t> gas </a:t>
                      </a:r>
                      <a:r>
                        <a:rPr lang="en-GB">
                          <a:solidFill>
                            <a:srgbClr val="004C5D"/>
                          </a:solidFill>
                        </a:rPr>
                        <a:t>boiler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813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Efficiency (COP)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300%</a:t>
                      </a:r>
                      <a:r>
                        <a:rPr lang="en-GB" baseline="0">
                          <a:solidFill>
                            <a:srgbClr val="004C5D"/>
                          </a:solidFill>
                        </a:rPr>
                        <a:t> (SCOP – 3)</a:t>
                      </a:r>
                      <a:endParaRPr lang="en-GB">
                        <a:solidFill>
                          <a:srgbClr val="004C5D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70%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90%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4019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Fuel consumption</a:t>
                      </a:r>
                      <a:r>
                        <a:rPr lang="en-GB" baseline="0">
                          <a:solidFill>
                            <a:srgbClr val="004C5D"/>
                          </a:solidFill>
                        </a:rPr>
                        <a:t> (kWh)</a:t>
                      </a:r>
                    </a:p>
                    <a:p>
                      <a:r>
                        <a:rPr lang="en-GB" baseline="0">
                          <a:solidFill>
                            <a:srgbClr val="004C5D"/>
                          </a:solidFill>
                        </a:rPr>
                        <a:t>(20,000kWh heat demand)</a:t>
                      </a:r>
                      <a:endParaRPr lang="en-GB">
                        <a:solidFill>
                          <a:srgbClr val="004C5D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6,667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28,571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22,222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4019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Carbon</a:t>
                      </a:r>
                      <a:r>
                        <a:rPr lang="en-GB" baseline="0">
                          <a:solidFill>
                            <a:srgbClr val="004C5D"/>
                          </a:solidFill>
                        </a:rPr>
                        <a:t> factor of fuel (kgCO</a:t>
                      </a:r>
                      <a:r>
                        <a:rPr lang="en-GB" baseline="-25000">
                          <a:solidFill>
                            <a:srgbClr val="004C5D"/>
                          </a:solidFill>
                        </a:rPr>
                        <a:t>2</a:t>
                      </a:r>
                      <a:r>
                        <a:rPr lang="en-GB" baseline="0">
                          <a:solidFill>
                            <a:srgbClr val="004C5D"/>
                          </a:solidFill>
                        </a:rPr>
                        <a:t>e/kWh)</a:t>
                      </a:r>
                      <a:endParaRPr lang="en-GB">
                        <a:solidFill>
                          <a:srgbClr val="004C5D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0.233</a:t>
                      </a:r>
                    </a:p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(grid</a:t>
                      </a:r>
                      <a:r>
                        <a:rPr lang="en-GB" baseline="0">
                          <a:solidFill>
                            <a:srgbClr val="004C5D"/>
                          </a:solidFill>
                        </a:rPr>
                        <a:t> electricity)</a:t>
                      </a:r>
                      <a:endParaRPr lang="en-GB">
                        <a:solidFill>
                          <a:srgbClr val="004C5D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0.21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0.21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4019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Annual emissions (kgCO</a:t>
                      </a:r>
                      <a:r>
                        <a:rPr lang="en-GB" baseline="-25000">
                          <a:solidFill>
                            <a:srgbClr val="004C5D"/>
                          </a:solidFill>
                        </a:rPr>
                        <a:t>2</a:t>
                      </a:r>
                      <a:r>
                        <a:rPr lang="en-GB">
                          <a:solidFill>
                            <a:srgbClr val="004C5D"/>
                          </a:solidFill>
                        </a:rPr>
                        <a:t>e)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1,553*</a:t>
                      </a:r>
                    </a:p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(could be 0)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6,000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4,667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4019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Annual fuel cost (£/year)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2,267</a:t>
                      </a:r>
                    </a:p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(34p/kWh)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2,857</a:t>
                      </a:r>
                    </a:p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(10p/kWh)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2,222</a:t>
                      </a:r>
                    </a:p>
                    <a:p>
                      <a:r>
                        <a:rPr lang="en-GB">
                          <a:solidFill>
                            <a:srgbClr val="004C5D"/>
                          </a:solidFill>
                        </a:rPr>
                        <a:t>(10p/kWh)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AC3928A3-E60F-DA09-94D8-23B435A5A280}"/>
              </a:ext>
            </a:extLst>
          </p:cNvPr>
          <p:cNvSpPr/>
          <p:nvPr/>
        </p:nvSpPr>
        <p:spPr>
          <a:xfrm>
            <a:off x="3383690" y="1973777"/>
            <a:ext cx="1872208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8581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BA7BF-66FC-E91C-D985-8B5631A88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6620704" cy="678873"/>
          </a:xfrm>
        </p:spPr>
        <p:txBody>
          <a:bodyPr>
            <a:normAutofit/>
          </a:bodyPr>
          <a:lstStyle/>
          <a:p>
            <a:r>
              <a:rPr lang="en-GB" sz="4000"/>
              <a:t>Solar photovoltaics (PV)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5CA1A-DF6E-DE9E-9A0F-E4DDC25A4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2203" y="1581330"/>
            <a:ext cx="4283905" cy="3695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4C5D"/>
                </a:solidFill>
              </a:rPr>
              <a:t>Cost drop 50% in 10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4C5D"/>
                </a:solidFill>
              </a:rPr>
              <a:t>Subsidy/payments reduced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4C5D"/>
                </a:solidFill>
              </a:rPr>
              <a:t>Typical 4kWp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4C5D"/>
                </a:solidFill>
              </a:rPr>
              <a:t>£6-8,000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4C5D"/>
                </a:solidFill>
              </a:rPr>
              <a:t>3,500kWh/year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4C5D"/>
                </a:solidFill>
              </a:rPr>
              <a:t>25m</a:t>
            </a:r>
            <a:r>
              <a:rPr lang="en-GB" sz="2800" baseline="30000" dirty="0">
                <a:solidFill>
                  <a:srgbClr val="004C5D"/>
                </a:solidFill>
              </a:rPr>
              <a:t>2</a:t>
            </a:r>
          </a:p>
          <a:p>
            <a:pPr lvl="1"/>
            <a:endParaRPr lang="en-GB" sz="2800" dirty="0">
              <a:solidFill>
                <a:srgbClr val="004C5D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0290C0-25DF-81B8-6352-650BFE5CD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471" y="1707427"/>
            <a:ext cx="3624362" cy="344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844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DA361-277B-58A4-67D9-4E92E3F46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4836"/>
            <a:ext cx="7673650" cy="955964"/>
          </a:xfrm>
        </p:spPr>
        <p:txBody>
          <a:bodyPr/>
          <a:lstStyle/>
          <a:p>
            <a:r>
              <a:rPr lang="en-GB"/>
              <a:t>Considerations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C9803C-7B9F-A1A4-F9E5-48BFCFB74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076" y="1604820"/>
            <a:ext cx="3175542" cy="3493654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/>
              <a:t>Orientation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/>
              <a:t>Planning constraints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/>
              <a:t>Roof structure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/>
              <a:t>Occupancy and usage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/>
              <a:t>SEG tariff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CBE339-9BCB-9E6B-7D20-667598613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618" y="798739"/>
            <a:ext cx="5237018" cy="2218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9146D9-1CF5-0EBE-86B3-16D7920DE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50730"/>
            <a:ext cx="3251128" cy="252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492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A045-29BD-A5C3-B3CD-15DA73937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6602232" cy="780473"/>
          </a:xfrm>
        </p:spPr>
        <p:txBody>
          <a:bodyPr/>
          <a:lstStyle/>
          <a:p>
            <a:r>
              <a:rPr lang="en-GB"/>
              <a:t>Maximising PV benefit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D6778-2FAC-A861-1AFD-C87EF9CE5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496" y="1523206"/>
            <a:ext cx="5844850" cy="375999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Use more electricity when the sun shines!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/>
              <a:t>Makes less sense if out all day</a:t>
            </a:r>
            <a:endParaRPr lang="en-GB" sz="22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PV-diverter if you have hot water cylinder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Batteries may make sense                           for some people but high                        costs and ecological impact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Heat pump or EV better                             eco investment!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ED469B-5C6E-6314-2B52-0D5ADCB66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528" y="3331439"/>
            <a:ext cx="4590472" cy="2773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9B88AE-056A-1542-863E-C88A385AA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618" y="1092830"/>
            <a:ext cx="2179781" cy="144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466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0E8BB7-7DFB-6BD4-4FF7-37D513023621}"/>
              </a:ext>
            </a:extLst>
          </p:cNvPr>
          <p:cNvSpPr txBox="1"/>
          <p:nvPr/>
        </p:nvSpPr>
        <p:spPr>
          <a:xfrm>
            <a:off x="321011" y="457359"/>
            <a:ext cx="816234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GB" sz="4000">
                <a:solidFill>
                  <a:srgbClr val="004C5D"/>
                </a:solidFill>
                <a:latin typeface="+mj-lt"/>
              </a:rPr>
              <a:t>Funding (non means tested)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CB2178-05FD-5D80-F940-B772BF75EFA8}"/>
              </a:ext>
            </a:extLst>
          </p:cNvPr>
          <p:cNvSpPr txBox="1"/>
          <p:nvPr/>
        </p:nvSpPr>
        <p:spPr>
          <a:xfrm>
            <a:off x="160505" y="1376065"/>
            <a:ext cx="8822989" cy="44012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rgbClr val="004C5D"/>
                </a:solidFill>
              </a:rPr>
              <a:t>Boiler Upgrade Scheme, started 1</a:t>
            </a:r>
            <a:r>
              <a:rPr lang="en-GB" sz="2000" b="1" baseline="30000">
                <a:solidFill>
                  <a:srgbClr val="004C5D"/>
                </a:solidFill>
              </a:rPr>
              <a:t>st</a:t>
            </a:r>
            <a:r>
              <a:rPr lang="en-GB" sz="2000" b="1">
                <a:solidFill>
                  <a:srgbClr val="004C5D"/>
                </a:solidFill>
              </a:rPr>
              <a:t> April 2022 (replaces Renewable Heat Incentive):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4C5D"/>
                </a:solidFill>
              </a:rPr>
              <a:t>Grants of £5,000 for ASHP or biomass boiler, £6,000 for GSHP</a:t>
            </a:r>
          </a:p>
          <a:p>
            <a:pPr lvl="1"/>
            <a:endParaRPr lang="en-GB" sz="2000">
              <a:solidFill>
                <a:srgbClr val="004C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rgbClr val="004C5D"/>
                </a:solidFill>
              </a:rPr>
              <a:t>Smart export guarantee (solar PV) </a:t>
            </a:r>
            <a:r>
              <a:rPr lang="en-GB" sz="2000">
                <a:solidFill>
                  <a:srgbClr val="004C5D"/>
                </a:solidFill>
              </a:rPr>
              <a:t>– payments from electricity supplier for exporting electricity generated on site (4 – 15p/kWh)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>
              <a:solidFill>
                <a:srgbClr val="004C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rgbClr val="004C5D"/>
                </a:solidFill>
              </a:rPr>
              <a:t>Great British Insulation Scheme (ECO+)  </a:t>
            </a:r>
            <a:r>
              <a:rPr lang="en-GB" sz="2000">
                <a:solidFill>
                  <a:srgbClr val="004C5D"/>
                </a:solidFill>
              </a:rPr>
              <a:t>– full or partial grants for anyone with EPC D or lower + Council Tax band A-D focused on low cost single measures. Keep an eye out this summer!</a:t>
            </a:r>
          </a:p>
          <a:p>
            <a:endParaRPr lang="en-GB" sz="2000">
              <a:solidFill>
                <a:srgbClr val="004C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4C5D"/>
                </a:solidFill>
              </a:rPr>
              <a:t> </a:t>
            </a:r>
            <a:r>
              <a:rPr lang="en-GB" sz="2000" b="1" err="1">
                <a:solidFill>
                  <a:srgbClr val="004C5D"/>
                </a:solidFill>
              </a:rPr>
              <a:t>Lendology</a:t>
            </a:r>
            <a:r>
              <a:rPr lang="en-GB" sz="2000" b="1">
                <a:solidFill>
                  <a:srgbClr val="004C5D"/>
                </a:solidFill>
              </a:rPr>
              <a:t> - CIC providing low interest loans</a:t>
            </a:r>
            <a:r>
              <a:rPr lang="en-GB" sz="2000">
                <a:solidFill>
                  <a:srgbClr val="004C5D"/>
                </a:solidFill>
              </a:rPr>
              <a:t> in the South-West using Council funds.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>
              <a:solidFill>
                <a:srgbClr val="004C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804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0E8BB7-7DFB-6BD4-4FF7-37D513023621}"/>
              </a:ext>
            </a:extLst>
          </p:cNvPr>
          <p:cNvSpPr txBox="1"/>
          <p:nvPr/>
        </p:nvSpPr>
        <p:spPr>
          <a:xfrm>
            <a:off x="321011" y="457359"/>
            <a:ext cx="7130375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GB" sz="4000">
                <a:solidFill>
                  <a:srgbClr val="004C5D"/>
                </a:solidFill>
                <a:latin typeface="+mj-lt"/>
              </a:rPr>
              <a:t>Funding (means tested)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E361F2-8DD8-762E-F63E-1E744265D6CC}"/>
              </a:ext>
            </a:extLst>
          </p:cNvPr>
          <p:cNvSpPr/>
          <p:nvPr/>
        </p:nvSpPr>
        <p:spPr>
          <a:xfrm>
            <a:off x="317005" y="1238939"/>
            <a:ext cx="8628436" cy="59093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lvl="3"/>
            <a:r>
              <a:rPr lang="en-GB" sz="2000">
                <a:solidFill>
                  <a:srgbClr val="004C5D"/>
                </a:solidFill>
              </a:rPr>
              <a:t>Eligibility is complicated – call us for more advice!  Generally speaking, to get a grant, you must be on means tested benefits, and/or have household income below £30K, with savings limits.</a:t>
            </a:r>
          </a:p>
          <a:p>
            <a:pPr lvl="1"/>
            <a:endParaRPr lang="en-GB" sz="2000">
              <a:solidFill>
                <a:srgbClr val="004C5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rgbClr val="004C5D"/>
                </a:solidFill>
              </a:rPr>
              <a:t>Home Upgrade Grant scheme (HUGS) </a:t>
            </a:r>
            <a:r>
              <a:rPr lang="en-GB" sz="2000">
                <a:solidFill>
                  <a:srgbClr val="004C5D"/>
                </a:solidFill>
              </a:rPr>
              <a:t>– central government funding: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4C5D"/>
                </a:solidFill>
              </a:rPr>
              <a:t>Off-gas properties</a:t>
            </a:r>
          </a:p>
          <a:p>
            <a:pPr lvl="1"/>
            <a:endParaRPr lang="en-GB" sz="2000" b="1">
              <a:solidFill>
                <a:srgbClr val="004C5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rgbClr val="004C5D"/>
                </a:solidFill>
              </a:rPr>
              <a:t>Energy Company Obligation (ECO) </a:t>
            </a:r>
            <a:r>
              <a:rPr lang="en-GB" sz="2000">
                <a:solidFill>
                  <a:srgbClr val="004C5D"/>
                </a:solidFill>
              </a:rPr>
              <a:t>– funding from large energy suppliers/ </a:t>
            </a:r>
            <a:r>
              <a:rPr lang="en-GB" sz="2000" b="1">
                <a:solidFill>
                  <a:srgbClr val="004C5D"/>
                </a:solidFill>
              </a:rPr>
              <a:t>ECO Flex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>
              <a:solidFill>
                <a:srgbClr val="004C5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rgbClr val="004C5D"/>
                </a:solidFill>
              </a:rPr>
              <a:t>Social Housing Decarbonisation Fund – </a:t>
            </a:r>
            <a:r>
              <a:rPr lang="en-GB" sz="2000">
                <a:solidFill>
                  <a:srgbClr val="004C5D"/>
                </a:solidFill>
              </a:rPr>
              <a:t>central government funding: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4C5D"/>
                </a:solidFill>
                <a:latin typeface="DIN 2014 Light"/>
                <a:cs typeface="Arial"/>
              </a:rPr>
              <a:t>Local Authority or social housing provider led schemes</a:t>
            </a:r>
          </a:p>
          <a:p>
            <a:endParaRPr lang="en-GB" sz="2000">
              <a:solidFill>
                <a:srgbClr val="004C5D"/>
              </a:solidFill>
              <a:latin typeface="DIN 2014 Light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rgbClr val="004C5D"/>
                </a:solidFill>
                <a:latin typeface="Arial"/>
                <a:cs typeface="Arial"/>
              </a:rPr>
              <a:t>Safe, Warm and Secure grants</a:t>
            </a:r>
            <a:r>
              <a:rPr lang="en-GB" sz="2000">
                <a:solidFill>
                  <a:srgbClr val="004C5D"/>
                </a:solidFill>
                <a:latin typeface="Arial"/>
                <a:cs typeface="Arial"/>
              </a:rPr>
              <a:t>- Somerset Council</a:t>
            </a:r>
            <a:endParaRPr lang="en-GB" sz="2000">
              <a:solidFill>
                <a:srgbClr val="004C5D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>
              <a:solidFill>
                <a:srgbClr val="004C5D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>
              <a:solidFill>
                <a:srgbClr val="004C5D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>
              <a:solidFill>
                <a:srgbClr val="004C5D"/>
              </a:solidFill>
            </a:endParaRPr>
          </a:p>
          <a:p>
            <a:endParaRPr lang="en-GB" b="1">
              <a:solidFill>
                <a:srgbClr val="004C5D"/>
              </a:solidFill>
            </a:endParaRPr>
          </a:p>
          <a:p>
            <a:pPr lvl="1"/>
            <a:endParaRPr lang="en-GB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228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553" y="221593"/>
            <a:ext cx="7675173" cy="820398"/>
          </a:xfrm>
        </p:spPr>
        <p:txBody>
          <a:bodyPr>
            <a:noAutofit/>
          </a:bodyPr>
          <a:lstStyle/>
          <a:p>
            <a:r>
              <a:rPr lang="en-GB" sz="4000"/>
              <a:t>Finding contractors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63FBD8-8A3A-A3C9-BBD0-39DE13243402}"/>
              </a:ext>
            </a:extLst>
          </p:cNvPr>
          <p:cNvSpPr txBox="1">
            <a:spLocks/>
          </p:cNvSpPr>
          <p:nvPr/>
        </p:nvSpPr>
        <p:spPr>
          <a:xfrm>
            <a:off x="549492" y="1357522"/>
            <a:ext cx="8220689" cy="43202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000" b="1"/>
              <a:t>RETROFIT! Somerset </a:t>
            </a:r>
            <a:r>
              <a:rPr lang="en-GB" sz="2000">
                <a:ea typeface="+mn-lt"/>
                <a:cs typeface="+mn-lt"/>
                <a:hlinkClick r:id="rId3"/>
              </a:rPr>
              <a:t>https://retrofitsomerset.info/</a:t>
            </a:r>
            <a:r>
              <a:rPr lang="en-GB" sz="2000">
                <a:ea typeface="+mn-lt"/>
                <a:cs typeface="+mn-lt"/>
              </a:rPr>
              <a:t> </a:t>
            </a:r>
            <a:endParaRPr lang="en-US"/>
          </a:p>
          <a:p>
            <a:pPr marL="0" indent="0">
              <a:spcBef>
                <a:spcPts val="0"/>
              </a:spcBef>
              <a:buNone/>
            </a:pPr>
            <a:endParaRPr lang="en-GB" sz="2000" b="1"/>
          </a:p>
          <a:p>
            <a:pPr marL="0" indent="0">
              <a:spcBef>
                <a:spcPts val="0"/>
              </a:spcBef>
              <a:buNone/>
            </a:pPr>
            <a:r>
              <a:rPr lang="en-GB" sz="2000" b="1"/>
              <a:t>Trustmark</a:t>
            </a:r>
            <a:r>
              <a:rPr lang="en-GB" sz="2000"/>
              <a:t> – government endorsed quality scheme</a:t>
            </a:r>
            <a:endParaRPr lang="en-GB"/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2000" u="sng">
                <a:hlinkClick r:id="rId4"/>
              </a:rPr>
              <a:t>https://www.trustmark.org.uk/homeowners</a:t>
            </a:r>
            <a:r>
              <a:rPr lang="en-GB" sz="2000" u="sng"/>
              <a:t>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sz="200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b="1"/>
              <a:t>Microgeneration Certification Scheme </a:t>
            </a:r>
            <a:r>
              <a:rPr lang="en-GB" sz="2000"/>
              <a:t>– quality assurance scheme for renewables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2000">
                <a:hlinkClick r:id="rId5"/>
              </a:rPr>
              <a:t>https://mcscertified.com/find-an-installer/</a:t>
            </a:r>
            <a:endParaRPr lang="en-GB" sz="2000"/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sz="200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b="1"/>
              <a:t>Green Register </a:t>
            </a:r>
            <a:r>
              <a:rPr lang="en-GB" sz="2000"/>
              <a:t>– find sustainable construction professionals in the region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u="sng">
                <a:hlinkClick r:id="rId6"/>
              </a:rPr>
              <a:t>https://www.greenregister.org.uk/search</a:t>
            </a:r>
            <a:r>
              <a:rPr lang="en-GB" sz="2000" u="sng"/>
              <a:t>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000" u="sng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b="1"/>
              <a:t>Checkatrade</a:t>
            </a:r>
            <a:r>
              <a:rPr lang="en-GB" sz="2000"/>
              <a:t> (and others) – public review based online listings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>
                <a:hlinkClick r:id="rId7"/>
              </a:rPr>
              <a:t>https://www.checkatrade.com/</a:t>
            </a:r>
            <a:r>
              <a:rPr lang="en-GB" sz="2000" u="sng"/>
              <a:t> </a:t>
            </a:r>
            <a:endParaRPr lang="en-GB" sz="2000"/>
          </a:p>
          <a:p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077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8669" y="0"/>
            <a:ext cx="5131559" cy="5959402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08413" y="1343025"/>
            <a:ext cx="3849237" cy="418147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>
                <a:solidFill>
                  <a:srgbClr val="004C5D"/>
                </a:solidFill>
                <a:latin typeface="DIN 2014 Light"/>
              </a:rPr>
              <a:t>Traditional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4C5D"/>
                </a:solidFill>
                <a:effectLst/>
                <a:uLnTx/>
                <a:uFillTx/>
                <a:latin typeface="DIN 2014 Light"/>
                <a:ea typeface="+mn-ea"/>
                <a:cs typeface="+mn-cs"/>
              </a:rPr>
              <a:t> or modern?</a:t>
            </a:r>
            <a:endParaRPr lang="en-GB" sz="3600" b="0" i="0" u="none" strike="noStrike" kern="1200" cap="none" spc="0" normalizeH="0" baseline="0" noProof="0">
              <a:ln>
                <a:noFill/>
              </a:ln>
              <a:solidFill>
                <a:srgbClr val="004C5D"/>
              </a:solidFill>
              <a:effectLst/>
              <a:uLnTx/>
              <a:uFillTx/>
              <a:latin typeface="DIN 2014 Bold"/>
            </a:endParaRPr>
          </a:p>
          <a:p>
            <a:pPr marL="342900" indent="-342900">
              <a:lnSpc>
                <a:spcPct val="150000"/>
              </a:lnSpc>
              <a:defRPr/>
            </a:pPr>
            <a:r>
              <a:rPr lang="en-GB" sz="2400">
                <a:solidFill>
                  <a:srgbClr val="004C5D"/>
                </a:solidFill>
                <a:latin typeface="DIN 2014 Light"/>
              </a:rPr>
              <a:t>What materials? </a:t>
            </a:r>
            <a:endParaRPr lang="en-GB" sz="2400" b="0" i="0" u="none" strike="noStrike" kern="1200" cap="none" spc="0" normalizeH="0" baseline="0" noProof="0">
              <a:ln>
                <a:noFill/>
              </a:ln>
              <a:solidFill>
                <a:srgbClr val="004C5D"/>
              </a:solidFill>
              <a:effectLst/>
              <a:uLnTx/>
              <a:uFillTx/>
              <a:latin typeface="DIN 2014 Light"/>
            </a:endParaRPr>
          </a:p>
          <a:p>
            <a:pPr marL="342900" indent="-342900">
              <a:lnSpc>
                <a:spcPct val="150000"/>
              </a:lnSpc>
              <a:defRPr/>
            </a:pPr>
            <a:r>
              <a:rPr lang="en-GB" sz="2400">
                <a:solidFill>
                  <a:srgbClr val="004C5D"/>
                </a:solidFill>
                <a:latin typeface="DIN 2014 Light"/>
              </a:rPr>
              <a:t>Moisture management?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en-GB" sz="2400">
                <a:solidFill>
                  <a:srgbClr val="004C5D"/>
                </a:solidFill>
                <a:latin typeface="DIN 2014 Light"/>
              </a:rPr>
              <a:t>How has it been changed?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en-GB" sz="2400">
                <a:solidFill>
                  <a:srgbClr val="004C5D"/>
                </a:solidFill>
                <a:latin typeface="DIN 2014 Light"/>
              </a:rPr>
              <a:t>Heritage?</a:t>
            </a:r>
          </a:p>
          <a:p>
            <a:pPr marL="342900" indent="-342900">
              <a:lnSpc>
                <a:spcPct val="110000"/>
              </a:lnSpc>
              <a:defRPr/>
            </a:pPr>
            <a:r>
              <a:rPr lang="en-GB" sz="2400">
                <a:solidFill>
                  <a:srgbClr val="004C5D"/>
                </a:solidFill>
                <a:latin typeface="DIN 2014 Light"/>
              </a:rPr>
              <a:t>All have implications for retrofit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4C5D"/>
              </a:solidFill>
              <a:effectLst/>
              <a:uLnTx/>
              <a:uFillTx/>
              <a:latin typeface="DIN 2014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4C5D"/>
              </a:solidFill>
              <a:effectLst/>
              <a:uLnTx/>
              <a:uFillTx/>
              <a:latin typeface="DIN 2014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4C5D"/>
              </a:solidFill>
              <a:effectLst/>
              <a:uLnTx/>
              <a:uFillTx/>
              <a:latin typeface="DIN 2014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004C5D"/>
              </a:solidFill>
              <a:effectLst/>
              <a:uLnTx/>
              <a:uFillTx/>
              <a:latin typeface="DIN 2014 Ligh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3FACD2-3EF9-CFA2-455F-1C57166CAF6D}"/>
              </a:ext>
            </a:extLst>
          </p:cNvPr>
          <p:cNvSpPr txBox="1"/>
          <p:nvPr/>
        </p:nvSpPr>
        <p:spPr>
          <a:xfrm>
            <a:off x="351847" y="371431"/>
            <a:ext cx="573491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>
                <a:solidFill>
                  <a:srgbClr val="004C5D"/>
                </a:solidFill>
                <a:latin typeface="+mj-lt"/>
                <a:cs typeface="Segoe UI"/>
              </a:rPr>
              <a:t>Understand your home</a:t>
            </a:r>
            <a:endParaRPr lang="en-US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19023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EAB0669B-0B8F-C517-E65B-C8D98EF71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659" y="499862"/>
            <a:ext cx="1641657" cy="1712678"/>
          </a:xfrm>
          <a:prstGeom prst="rect">
            <a:avLst/>
          </a:prstGeom>
        </p:spPr>
      </p:pic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D9291C19-4004-EE6D-5CF6-77F67087A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509" y="511550"/>
            <a:ext cx="1641656" cy="17603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F76891-5513-569B-D25C-DA6C9D47F5A5}"/>
              </a:ext>
            </a:extLst>
          </p:cNvPr>
          <p:cNvSpPr txBox="1"/>
          <p:nvPr/>
        </p:nvSpPr>
        <p:spPr>
          <a:xfrm>
            <a:off x="734362" y="1711539"/>
            <a:ext cx="5436651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>
                <a:solidFill>
                  <a:srgbClr val="004C5D"/>
                </a:solidFill>
                <a:latin typeface="+mj-lt"/>
                <a:ea typeface="+mj-ea"/>
                <a:cs typeface="+mj-cs"/>
              </a:rPr>
              <a:t>Healthy</a:t>
            </a:r>
            <a:r>
              <a:rPr lang="en-GB" sz="2000" b="1">
                <a:solidFill>
                  <a:srgbClr val="004C5D"/>
                </a:solidFill>
              </a:rPr>
              <a:t> </a:t>
            </a:r>
            <a:r>
              <a:rPr lang="en-GB" sz="4000">
                <a:solidFill>
                  <a:srgbClr val="004C5D"/>
                </a:solidFill>
                <a:latin typeface="+mj-lt"/>
                <a:ea typeface="+mj-ea"/>
                <a:cs typeface="+mj-cs"/>
              </a:rPr>
              <a:t>Homes</a:t>
            </a:r>
            <a:endParaRPr lang="en-US" sz="4000">
              <a:solidFill>
                <a:srgbClr val="004C5D"/>
              </a:solidFill>
              <a:latin typeface="+mj-lt"/>
              <a:ea typeface="+mj-ea"/>
              <a:cs typeface="+mj-cs"/>
            </a:endParaRPr>
          </a:p>
          <a:p>
            <a:endParaRPr lang="en-GB" sz="2000">
              <a:solidFill>
                <a:srgbClr val="004C5D"/>
              </a:solidFill>
            </a:endParaRPr>
          </a:p>
          <a:p>
            <a:r>
              <a:rPr lang="en-GB" sz="2000">
                <a:solidFill>
                  <a:srgbClr val="004C5D"/>
                </a:solidFill>
              </a:rPr>
              <a:t>Free Independent retrofit assessments from Frome Town Council</a:t>
            </a:r>
            <a:endParaRPr lang="en-GB"/>
          </a:p>
          <a:p>
            <a:endParaRPr lang="en-GB" sz="2000">
              <a:solidFill>
                <a:srgbClr val="004C5D"/>
              </a:solidFill>
            </a:endParaRPr>
          </a:p>
          <a:p>
            <a:r>
              <a:rPr lang="en-GB" sz="2000">
                <a:solidFill>
                  <a:srgbClr val="004C5D"/>
                </a:solidFill>
              </a:rPr>
              <a:t>Local energy advice drop- ins supported by CSE</a:t>
            </a:r>
          </a:p>
          <a:p>
            <a:endParaRPr lang="en-GB" sz="2000">
              <a:solidFill>
                <a:srgbClr val="004C5D"/>
              </a:solidFill>
            </a:endParaRPr>
          </a:p>
          <a:p>
            <a:r>
              <a:rPr lang="en-GB" sz="2000">
                <a:solidFill>
                  <a:srgbClr val="004C5D"/>
                </a:solidFill>
              </a:rPr>
              <a:t>Home visits and funded small measures</a:t>
            </a:r>
          </a:p>
          <a:p>
            <a:endParaRPr lang="en-GB" sz="2000">
              <a:solidFill>
                <a:srgbClr val="004C5D"/>
              </a:solidFill>
            </a:endParaRPr>
          </a:p>
          <a:p>
            <a:r>
              <a:rPr lang="en-GB" sz="2000">
                <a:solidFill>
                  <a:srgbClr val="004C5D"/>
                </a:solidFill>
              </a:rPr>
              <a:t>EnergyAdvice@frometowncouncil.gov.uk</a:t>
            </a:r>
          </a:p>
        </p:txBody>
      </p:sp>
    </p:spTree>
    <p:extLst>
      <p:ext uri="{BB962C8B-B14F-4D97-AF65-F5344CB8AC3E}">
        <p14:creationId xmlns:p14="http://schemas.microsoft.com/office/powerpoint/2010/main" val="34536210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C4F71-31BE-9E20-2527-BCED57C4C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322" y="508355"/>
            <a:ext cx="6648414" cy="1343891"/>
          </a:xfrm>
        </p:spPr>
        <p:txBody>
          <a:bodyPr>
            <a:normAutofit/>
          </a:bodyPr>
          <a:lstStyle/>
          <a:p>
            <a:pPr algn="ctr"/>
            <a:r>
              <a:rPr lang="en-GB" sz="4400"/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4978D-4842-B6FD-5D28-9DA7665FD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4763" y="2297545"/>
            <a:ext cx="6708797" cy="38115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GB" sz="4000"/>
              <a:t>Any questions?</a:t>
            </a:r>
          </a:p>
          <a:p>
            <a:pPr algn="ctr"/>
            <a:endParaRPr lang="en-GB" sz="4000"/>
          </a:p>
          <a:p>
            <a:pPr algn="ctr"/>
            <a:r>
              <a:rPr lang="en-GB" sz="2800">
                <a:hlinkClick r:id="rId2"/>
              </a:rPr>
              <a:t>www.cse.org.uk</a:t>
            </a:r>
            <a:endParaRPr lang="en-GB" sz="2800"/>
          </a:p>
          <a:p>
            <a:pPr algn="ctr"/>
            <a:r>
              <a:rPr lang="en-GB" sz="2800">
                <a:hlinkClick r:id="rId3"/>
              </a:rPr>
              <a:t>www.futureproof.org.uk</a:t>
            </a:r>
            <a:r>
              <a:rPr lang="en-GB" sz="2800"/>
              <a:t> </a:t>
            </a:r>
          </a:p>
          <a:p>
            <a:pPr algn="ctr"/>
            <a:r>
              <a:rPr lang="en-GB" sz="2800"/>
              <a:t>Energyadvice@frometowncouncil.gov.uk</a:t>
            </a:r>
          </a:p>
          <a:p>
            <a:pPr algn="ctr"/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2829673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25237" cy="1344224"/>
          </a:xfrm>
        </p:spPr>
        <p:txBody>
          <a:bodyPr>
            <a:normAutofit/>
          </a:bodyPr>
          <a:lstStyle/>
          <a:p>
            <a:r>
              <a:rPr lang="en-GB" sz="4000"/>
              <a:t>'Fabric first’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98079"/>
            <a:ext cx="791527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/>
              <a:t>Prioritises external shell before building services to </a:t>
            </a:r>
            <a:r>
              <a:rPr lang="en-GB" sz="2400" u="sng"/>
              <a:t>minimise space heating demand</a:t>
            </a:r>
          </a:p>
          <a:p>
            <a:pPr marL="342900" indent="-342900"/>
            <a:r>
              <a:rPr lang="en-GB" sz="2400">
                <a:latin typeface="DIN 2014 Bold"/>
              </a:rPr>
              <a:t>Maintenance</a:t>
            </a:r>
          </a:p>
          <a:p>
            <a:pPr marL="342900" indent="-342900"/>
            <a:r>
              <a:rPr lang="en-GB" sz="2400">
                <a:latin typeface="DIN 2014 Bold"/>
                <a:cs typeface="Arial"/>
              </a:rPr>
              <a:t>Airtightness</a:t>
            </a:r>
            <a:endParaRPr lang="en-GB" sz="2400">
              <a:latin typeface="DIN 2014 Bold"/>
            </a:endParaRPr>
          </a:p>
          <a:p>
            <a:pPr marL="342900" indent="-342900"/>
            <a:r>
              <a:rPr lang="en-GB" sz="2400">
                <a:latin typeface="DIN 2014 Bold"/>
              </a:rPr>
              <a:t>Ventilation</a:t>
            </a:r>
          </a:p>
          <a:p>
            <a:pPr marL="342900" indent="-342900"/>
            <a:r>
              <a:rPr lang="en-GB" sz="2400">
                <a:latin typeface="DIN 2014 Bold"/>
                <a:cs typeface="Arial"/>
              </a:rPr>
              <a:t>Insulation – walls, roofs, floors, windows/doors</a:t>
            </a:r>
          </a:p>
          <a:p>
            <a:pPr marL="342900" indent="-342900"/>
            <a:endParaRPr lang="en-GB" sz="2400">
              <a:latin typeface="DIN 2014 Bold"/>
              <a:cs typeface="Arial"/>
            </a:endParaRPr>
          </a:p>
          <a:p>
            <a:pPr marL="342900" indent="-342900"/>
            <a:endParaRPr lang="en-GB" sz="2400">
              <a:solidFill>
                <a:srgbClr val="004C5D"/>
              </a:solidFill>
              <a:latin typeface="DIN 2014 Bold"/>
              <a:cs typeface="Arial"/>
            </a:endParaRPr>
          </a:p>
          <a:p>
            <a:pPr marL="342900" indent="-342900"/>
            <a:r>
              <a:rPr lang="en-GB" sz="2400">
                <a:solidFill>
                  <a:srgbClr val="004C5D"/>
                </a:solidFill>
                <a:latin typeface="DIN 2014 Bold"/>
                <a:cs typeface="Arial"/>
              </a:rPr>
              <a:t>However, adding heat pump earlier could make sense</a:t>
            </a:r>
          </a:p>
          <a:p>
            <a:pPr marL="0" indent="0">
              <a:buNone/>
            </a:pPr>
            <a:endParaRPr lang="en-GB" sz="2400">
              <a:solidFill>
                <a:srgbClr val="004C5D"/>
              </a:solidFill>
              <a:latin typeface="Arial"/>
              <a:cs typeface="Arial"/>
            </a:endParaRPr>
          </a:p>
          <a:p>
            <a:pPr marL="342900" indent="-342900"/>
            <a:endParaRPr lang="en-GB" sz="2400">
              <a:solidFill>
                <a:srgbClr val="004C5D"/>
              </a:solidFill>
            </a:endParaRPr>
          </a:p>
          <a:p>
            <a:pPr marL="0" indent="0">
              <a:buNone/>
            </a:pPr>
            <a:endParaRPr lang="en-GB" sz="2400">
              <a:solidFill>
                <a:srgbClr val="004C5D"/>
              </a:solidFill>
            </a:endParaRPr>
          </a:p>
          <a:p>
            <a:pPr marL="1371600" lvl="3" indent="0">
              <a:buNone/>
            </a:pPr>
            <a:endParaRPr lang="en-GB">
              <a:solidFill>
                <a:srgbClr val="004C5D"/>
              </a:solidFill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D140DE4-1BA3-733E-A12D-AC7FEFCA2EE1}"/>
              </a:ext>
            </a:extLst>
          </p:cNvPr>
          <p:cNvSpPr/>
          <p:nvPr/>
        </p:nvSpPr>
        <p:spPr>
          <a:xfrm>
            <a:off x="1076325" y="4242707"/>
            <a:ext cx="1208314" cy="5116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D59A51-999C-2582-5FEB-F7ED881BB7C5}"/>
              </a:ext>
            </a:extLst>
          </p:cNvPr>
          <p:cNvSpPr txBox="1"/>
          <p:nvPr/>
        </p:nvSpPr>
        <p:spPr>
          <a:xfrm>
            <a:off x="2351314" y="4271282"/>
            <a:ext cx="613954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solidFill>
                  <a:srgbClr val="004C5D"/>
                </a:solidFill>
              </a:rPr>
              <a:t>Reduces size of heating system</a:t>
            </a:r>
          </a:p>
        </p:txBody>
      </p:sp>
    </p:spTree>
    <p:extLst>
      <p:ext uri="{BB962C8B-B14F-4D97-AF65-F5344CB8AC3E}">
        <p14:creationId xmlns:p14="http://schemas.microsoft.com/office/powerpoint/2010/main" val="2983720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B10C9-BF65-A81C-16F3-D33FBDF3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8871"/>
            <a:ext cx="7886700" cy="1325563"/>
          </a:xfrm>
        </p:spPr>
        <p:txBody>
          <a:bodyPr/>
          <a:lstStyle/>
          <a:p>
            <a:r>
              <a:rPr lang="en-GB"/>
              <a:t>The retrofit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9066F-0F8C-A64B-E97B-98ADA8E63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5100"/>
            <a:ext cx="7886700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2400"/>
              <a:t>Understand your building and energy use</a:t>
            </a:r>
            <a:endParaRPr lang="en-US"/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2400"/>
              <a:t>Have a survey by a retrofit assessor/surveyor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2400"/>
              <a:t>Decide on your retrofit pathway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2400"/>
              <a:t>Repair and maintenance 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2400"/>
              <a:t>Basic/soft measures (e.g. loft insulation, draughtproofing)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2400"/>
              <a:t>Deeper fabric measures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2400"/>
              <a:t>Low carbon heating and renewables (PV)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2400"/>
              <a:t>Monitoring, evaluation, review and improve</a:t>
            </a:r>
          </a:p>
          <a:p>
            <a:pPr marL="514350" indent="-514350">
              <a:buAutoNum type="arabicPeriod"/>
            </a:pPr>
            <a:endParaRPr lang="en-GB"/>
          </a:p>
        </p:txBody>
      </p:sp>
      <p:sp>
        <p:nvSpPr>
          <p:cNvPr id="7" name="Arrow: Curved Left 6">
            <a:extLst>
              <a:ext uri="{FF2B5EF4-FFF2-40B4-BE49-F238E27FC236}">
                <a16:creationId xmlns:a16="http://schemas.microsoft.com/office/drawing/2014/main" id="{B4FD35C8-01E5-B945-F6A1-92DAF2B9C8F5}"/>
              </a:ext>
            </a:extLst>
          </p:cNvPr>
          <p:cNvSpPr/>
          <p:nvPr/>
        </p:nvSpPr>
        <p:spPr>
          <a:xfrm>
            <a:off x="6610926" y="4173392"/>
            <a:ext cx="371475" cy="723900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77C59AA9-6033-482F-B2AC-BA49892D0B75}"/>
              </a:ext>
            </a:extLst>
          </p:cNvPr>
          <p:cNvSpPr/>
          <p:nvPr/>
        </p:nvSpPr>
        <p:spPr>
          <a:xfrm rot="10800000">
            <a:off x="6105524" y="4173392"/>
            <a:ext cx="371475" cy="723900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335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F908B-A085-02CE-D52D-5537AF68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9251"/>
            <a:ext cx="7886700" cy="887413"/>
          </a:xfrm>
        </p:spPr>
        <p:txBody>
          <a:bodyPr>
            <a:normAutofit/>
          </a:bodyPr>
          <a:lstStyle/>
          <a:p>
            <a:r>
              <a:rPr lang="en-GB" sz="4000"/>
              <a:t>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CA745-212E-2E07-A6C7-8CB423187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36664"/>
            <a:ext cx="8035059" cy="44275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>
                <a:latin typeface="DIN 2014 Bold"/>
              </a:rPr>
              <a:t>Repair/restore building before adding anything new – if at all!</a:t>
            </a:r>
            <a:endParaRPr lang="en-US" sz="2400">
              <a:latin typeface="DIN 2014 Bold"/>
            </a:endParaRPr>
          </a:p>
          <a:p>
            <a:pPr>
              <a:lnSpc>
                <a:spcPct val="150000"/>
              </a:lnSpc>
            </a:pPr>
            <a:r>
              <a:rPr lang="en-GB" sz="2400">
                <a:latin typeface="DIN 2014 Bold"/>
                <a:cs typeface="Arial"/>
              </a:rPr>
              <a:t>Moisture responsible for vast majority of building problems</a:t>
            </a:r>
          </a:p>
          <a:p>
            <a:pPr>
              <a:lnSpc>
                <a:spcPct val="150000"/>
              </a:lnSpc>
            </a:pPr>
            <a:r>
              <a:rPr lang="en-GB" sz="2400">
                <a:latin typeface="DIN 2014 Bold"/>
                <a:cs typeface="Arial"/>
              </a:rPr>
              <a:t>A damp wall is a cold wall! 30% more heat loss</a:t>
            </a:r>
          </a:p>
          <a:p>
            <a:pPr>
              <a:lnSpc>
                <a:spcPct val="100000"/>
              </a:lnSpc>
            </a:pPr>
            <a:r>
              <a:rPr lang="en-GB" sz="2400">
                <a:latin typeface="DIN 2014 Bold"/>
                <a:cs typeface="Arial"/>
              </a:rPr>
              <a:t>Correctly identify and                                                             resolve damp</a:t>
            </a:r>
          </a:p>
          <a:p>
            <a:pPr>
              <a:lnSpc>
                <a:spcPct val="100000"/>
              </a:lnSpc>
            </a:pPr>
            <a:r>
              <a:rPr lang="en-GB" sz="2400">
                <a:latin typeface="DIN 2014 Bold"/>
                <a:cs typeface="Arial"/>
              </a:rPr>
              <a:t>Fix leaks, roofs and                                                                 gutters; high ground                                                                levels; vents 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DIN 2014 Bold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C8C40F-6E7D-3C01-B816-06B93A981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404" y="3429001"/>
            <a:ext cx="4842976" cy="25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909FE-4F7B-F235-E2E1-610832A1C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5675266" cy="571500"/>
          </a:xfrm>
        </p:spPr>
        <p:txBody>
          <a:bodyPr>
            <a:noAutofit/>
          </a:bodyPr>
          <a:lstStyle/>
          <a:p>
            <a:r>
              <a:rPr lang="en-GB" sz="4000"/>
              <a:t>Draughtproofing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0AF002-D328-81C6-4F82-751EEBDB4B4F}"/>
              </a:ext>
            </a:extLst>
          </p:cNvPr>
          <p:cNvSpPr txBox="1"/>
          <p:nvPr/>
        </p:nvSpPr>
        <p:spPr>
          <a:xfrm>
            <a:off x="629840" y="1276350"/>
            <a:ext cx="8153941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2400">
                <a:solidFill>
                  <a:srgbClr val="004C5D"/>
                </a:solidFill>
              </a:rPr>
              <a:t>Eliminate air infiltration and leakage</a:t>
            </a:r>
            <a:endParaRPr lang="en-US" sz="2400"/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GB" sz="2400">
                <a:solidFill>
                  <a:srgbClr val="004C5D"/>
                </a:solidFill>
              </a:rPr>
              <a:t>15% of typical home's heat loss</a:t>
            </a:r>
            <a:endParaRPr lang="en-GB" sz="240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2400">
                <a:solidFill>
                  <a:srgbClr val="004C5D"/>
                </a:solidFill>
              </a:rPr>
              <a:t>Can make lower temperatures </a:t>
            </a:r>
          </a:p>
          <a:p>
            <a:pPr>
              <a:lnSpc>
                <a:spcPct val="150000"/>
              </a:lnSpc>
            </a:pPr>
            <a:r>
              <a:rPr lang="en-GB" sz="2400">
                <a:solidFill>
                  <a:srgbClr val="004C5D"/>
                </a:solidFill>
              </a:rPr>
              <a:t>    feel more comfortable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2400">
                <a:solidFill>
                  <a:srgbClr val="004C5D"/>
                </a:solidFill>
              </a:rPr>
              <a:t>Often cheap and easy solutions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2400">
                <a:solidFill>
                  <a:srgbClr val="004C5D"/>
                </a:solidFill>
              </a:rPr>
              <a:t>Smoke pencils, pressure tests and/or                                 thermal imaging to locate draughts</a:t>
            </a:r>
            <a:endParaRPr lang="en-GB" sz="2400"/>
          </a:p>
          <a:p>
            <a:pPr marL="742950" lvl="1" indent="-285750">
              <a:buChar char="-"/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0C3565-6DDB-C3A9-2E11-110A87CAC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727" y="3311847"/>
            <a:ext cx="2838450" cy="2654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081266-A166-9C86-0296-8C927EF36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331" y="497098"/>
            <a:ext cx="283845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33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utureproo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4C5D"/>
      </a:accent1>
      <a:accent2>
        <a:srgbClr val="5B9CA5"/>
      </a:accent2>
      <a:accent3>
        <a:srgbClr val="C5448D"/>
      </a:accent3>
      <a:accent4>
        <a:srgbClr val="FFCE00"/>
      </a:accent4>
      <a:accent5>
        <a:srgbClr val="004C5D"/>
      </a:accent5>
      <a:accent6>
        <a:srgbClr val="FFCE00"/>
      </a:accent6>
      <a:hlink>
        <a:srgbClr val="5B9CA5"/>
      </a:hlink>
      <a:folHlink>
        <a:srgbClr val="C5448D"/>
      </a:folHlink>
    </a:clrScheme>
    <a:fontScheme name="Custom 1">
      <a:majorFont>
        <a:latin typeface="DIN 2014 Bold"/>
        <a:ea typeface=""/>
        <a:cs typeface=""/>
      </a:majorFont>
      <a:minorFont>
        <a:latin typeface="DIN 2014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D5DDC3EF7BFC459F132DB725DC7744" ma:contentTypeVersion="12" ma:contentTypeDescription="Create a new document." ma:contentTypeScope="" ma:versionID="0638b479939f986b2149b482b6451702">
  <xsd:schema xmlns:xsd="http://www.w3.org/2001/XMLSchema" xmlns:xs="http://www.w3.org/2001/XMLSchema" xmlns:p="http://schemas.microsoft.com/office/2006/metadata/properties" xmlns:ns2="c343faa9-ea47-4170-a0cb-80e27b77229d" xmlns:ns3="d9a3e58e-736a-4829-9c37-5c2b44e3bbcd" targetNamespace="http://schemas.microsoft.com/office/2006/metadata/properties" ma:root="true" ma:fieldsID="da5a4198b214176ebcc1d1cda4965cc5" ns2:_="" ns3:_="">
    <xsd:import namespace="c343faa9-ea47-4170-a0cb-80e27b77229d"/>
    <xsd:import namespace="d9a3e58e-736a-4829-9c37-5c2b44e3bb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43faa9-ea47-4170-a0cb-80e27b7722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a3e58e-736a-4829-9c37-5c2b44e3bb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8F9A12-7437-4292-81AC-A6457812B9E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950FD60-76F2-4F87-A28E-0E17CFDAB2A6}">
  <ds:schemaRefs>
    <ds:schemaRef ds:uri="c343faa9-ea47-4170-a0cb-80e27b77229d"/>
    <ds:schemaRef ds:uri="d9a3e58e-736a-4829-9c37-5c2b44e3bb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2AFB84A-22E4-4CF9-AF75-052EC5CAF1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1821</Words>
  <Application>Microsoft Office PowerPoint</Application>
  <PresentationFormat>On-screen Show (4:3)</PresentationFormat>
  <Paragraphs>322</Paragraphs>
  <Slides>51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Arial,Sans-Serif</vt:lpstr>
      <vt:lpstr>Calibri</vt:lpstr>
      <vt:lpstr>DIN 2014 Bold</vt:lpstr>
      <vt:lpstr>DIN 2014 Light</vt:lpstr>
      <vt:lpstr>Segoe UI</vt:lpstr>
      <vt:lpstr>Office Theme</vt:lpstr>
      <vt:lpstr>Low carbon retrofit</vt:lpstr>
      <vt:lpstr>PowerPoint Presentation</vt:lpstr>
      <vt:lpstr>Retrofit?</vt:lpstr>
      <vt:lpstr>The whole house approach</vt:lpstr>
      <vt:lpstr>PowerPoint Presentation</vt:lpstr>
      <vt:lpstr>'Fabric first’ approach</vt:lpstr>
      <vt:lpstr>The retrofit process</vt:lpstr>
      <vt:lpstr>Maintenance</vt:lpstr>
      <vt:lpstr>Draughtproofing</vt:lpstr>
      <vt:lpstr>Mind the gap... </vt:lpstr>
      <vt:lpstr>PowerPoint Presentation</vt:lpstr>
      <vt:lpstr>PowerPoint Presentation</vt:lpstr>
      <vt:lpstr>Ventilation</vt:lpstr>
      <vt:lpstr>Ventilation types</vt:lpstr>
      <vt:lpstr>PowerPoint Presentation</vt:lpstr>
      <vt:lpstr>Insulation - lofts </vt:lpstr>
      <vt:lpstr>Ventilation is essential</vt:lpstr>
      <vt:lpstr>Insulating at rafter level</vt:lpstr>
      <vt:lpstr>PowerPoint Presentation</vt:lpstr>
      <vt:lpstr>PowerPoint Presentation</vt:lpstr>
      <vt:lpstr>Solid wall insulation – external or internal</vt:lpstr>
      <vt:lpstr>PowerPoint Presentation</vt:lpstr>
      <vt:lpstr>External wall insulation</vt:lpstr>
      <vt:lpstr>EWI materials</vt:lpstr>
      <vt:lpstr>PowerPoint Presentation</vt:lpstr>
      <vt:lpstr>Internal wall insulation</vt:lpstr>
      <vt:lpstr>Internal wall insulation</vt:lpstr>
      <vt:lpstr>Internal wall insulation</vt:lpstr>
      <vt:lpstr>Internal wall insulation </vt:lpstr>
      <vt:lpstr>Suspended floor insulation</vt:lpstr>
      <vt:lpstr>Solid floor insulation</vt:lpstr>
      <vt:lpstr>Solid floor insulation – a big job!</vt:lpstr>
      <vt:lpstr>Insulation over existing slab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Constraints</vt:lpstr>
      <vt:lpstr>Installation process:</vt:lpstr>
      <vt:lpstr>PowerPoint Presentation</vt:lpstr>
      <vt:lpstr>PowerPoint Presentation</vt:lpstr>
      <vt:lpstr>Solar photovoltaics (PV)</vt:lpstr>
      <vt:lpstr>Considerations</vt:lpstr>
      <vt:lpstr>Maximising PV benefit</vt:lpstr>
      <vt:lpstr>PowerPoint Presentation</vt:lpstr>
      <vt:lpstr>PowerPoint Presentation</vt:lpstr>
      <vt:lpstr>Finding contractors</vt:lpstr>
      <vt:lpstr>PowerPoint Presentation</vt:lpstr>
      <vt:lpstr>Thank you!</vt:lpstr>
    </vt:vector>
  </TitlesOfParts>
  <Company>ADT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Arabella Peatfield</dc:creator>
  <cp:lastModifiedBy>Lorna Barraclough</cp:lastModifiedBy>
  <cp:revision>22</cp:revision>
  <dcterms:created xsi:type="dcterms:W3CDTF">2020-11-02T13:24:35Z</dcterms:created>
  <dcterms:modified xsi:type="dcterms:W3CDTF">2023-06-16T17:00:00Z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0x01010090D5DDC3EF7BFC459F132DB725DC7744</vt:lpwstr>
  </property>
</Properties>
</file>